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91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33CCFF"/>
    <a:srgbClr val="0099CC"/>
    <a:srgbClr val="CC6600"/>
    <a:srgbClr val="DDDDDD"/>
    <a:srgbClr val="EAEAEA"/>
    <a:srgbClr val="CCCC00"/>
    <a:srgbClr val="003366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3" autoAdjust="0"/>
    <p:restoredTop sz="94624" autoAdjust="0"/>
  </p:normalViewPr>
  <p:slideViewPr>
    <p:cSldViewPr>
      <p:cViewPr>
        <p:scale>
          <a:sx n="60" d="100"/>
          <a:sy n="60" d="100"/>
        </p:scale>
        <p:origin x="-570" y="-5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6C1506-83A5-425F-8FD2-F9C3513AEE7F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295F84E-8B6B-4B5F-AAD4-42A572A05C0E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pPr rtl="0"/>
          <a:r>
            <a:rPr lang="en-US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Establish a strategy for ethical responsibility that encompasses:</a:t>
          </a:r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9BB5281-AEF4-4A05-8E32-2D7E1BC82C6B}" type="parTrans" cxnId="{440744FD-3BA7-4EB6-A48B-DBDA4A6E3DE5}">
      <dgm:prSet/>
      <dgm:spPr/>
      <dgm:t>
        <a:bodyPr/>
        <a:lstStyle/>
        <a:p>
          <a:endParaRPr lang="en-US"/>
        </a:p>
      </dgm:t>
    </dgm:pt>
    <dgm:pt modelId="{77B351B1-6FCF-453A-BA45-B3B294B3FF4A}" type="sibTrans" cxnId="{440744FD-3BA7-4EB6-A48B-DBDA4A6E3DE5}">
      <dgm:prSet/>
      <dgm:spPr/>
      <dgm:t>
        <a:bodyPr/>
        <a:lstStyle/>
        <a:p>
          <a:endParaRPr lang="en-US"/>
        </a:p>
      </dgm:t>
    </dgm:pt>
    <dgm:pt modelId="{4120FA76-9E2E-4469-B1AA-711F1C42E2BE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pPr rtl="0"/>
          <a:r>
            <a: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Ethical consciousness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0BFF2C5-02F9-485F-AD8C-803BC6472A31}" type="parTrans" cxnId="{9D274988-0976-4650-BE44-457C7798AE06}">
      <dgm:prSet/>
      <dgm:spPr/>
      <dgm:t>
        <a:bodyPr/>
        <a:lstStyle/>
        <a:p>
          <a:endParaRPr lang="en-US"/>
        </a:p>
      </dgm:t>
    </dgm:pt>
    <dgm:pt modelId="{B1B7E72B-A86D-4F4A-8954-F7F417312B30}" type="sibTrans" cxnId="{9D274988-0976-4650-BE44-457C7798AE06}">
      <dgm:prSet/>
      <dgm:spPr/>
      <dgm:t>
        <a:bodyPr/>
        <a:lstStyle/>
        <a:p>
          <a:endParaRPr lang="en-US"/>
        </a:p>
      </dgm:t>
    </dgm:pt>
    <dgm:pt modelId="{EE4759CB-57F6-4328-90DD-B3C37B9396B4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pPr rtl="0"/>
          <a:r>
            <a:rPr lang="en-US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Ethical process and structure</a:t>
          </a:r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FD5FC6B-C055-4CAF-BC99-2163D947696F}" type="parTrans" cxnId="{1CF3FD81-0FCB-4EDC-8258-A9801A88CF7C}">
      <dgm:prSet/>
      <dgm:spPr/>
      <dgm:t>
        <a:bodyPr/>
        <a:lstStyle/>
        <a:p>
          <a:endParaRPr lang="en-US"/>
        </a:p>
      </dgm:t>
    </dgm:pt>
    <dgm:pt modelId="{0FAC9609-C398-4456-B928-0D59C6B9857A}" type="sibTrans" cxnId="{1CF3FD81-0FCB-4EDC-8258-A9801A88CF7C}">
      <dgm:prSet/>
      <dgm:spPr/>
      <dgm:t>
        <a:bodyPr/>
        <a:lstStyle/>
        <a:p>
          <a:endParaRPr lang="en-US"/>
        </a:p>
      </dgm:t>
    </dgm:pt>
    <dgm:pt modelId="{0F97AD50-4E7A-4A6A-AE48-56CF914A1BC8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pPr rtl="0"/>
          <a:r>
            <a:rPr lang="en-US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Institutionalization</a:t>
          </a:r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E782998-407B-476F-BD11-8ADF4F3BDF84}" type="parTrans" cxnId="{5DE51EF9-661E-4336-916C-71F15887B5FA}">
      <dgm:prSet/>
      <dgm:spPr/>
      <dgm:t>
        <a:bodyPr/>
        <a:lstStyle/>
        <a:p>
          <a:endParaRPr lang="en-US"/>
        </a:p>
      </dgm:t>
    </dgm:pt>
    <dgm:pt modelId="{E23FE397-8403-4161-8067-F484A44A657A}" type="sibTrans" cxnId="{5DE51EF9-661E-4336-916C-71F15887B5FA}">
      <dgm:prSet/>
      <dgm:spPr/>
      <dgm:t>
        <a:bodyPr/>
        <a:lstStyle/>
        <a:p>
          <a:endParaRPr lang="en-US"/>
        </a:p>
      </dgm:t>
    </dgm:pt>
    <dgm:pt modelId="{7B336319-050E-4546-AEF8-EB5006038136}" type="pres">
      <dgm:prSet presAssocID="{D16C1506-83A5-425F-8FD2-F9C3513AEE7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A64D1DF-5238-48EE-BCF8-B08B27CB983F}" type="pres">
      <dgm:prSet presAssocID="{B295F84E-8B6B-4B5F-AAD4-42A572A05C0E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D274988-0976-4650-BE44-457C7798AE06}" srcId="{B295F84E-8B6B-4B5F-AAD4-42A572A05C0E}" destId="{4120FA76-9E2E-4469-B1AA-711F1C42E2BE}" srcOrd="0" destOrd="0" parTransId="{60BFF2C5-02F9-485F-AD8C-803BC6472A31}" sibTransId="{B1B7E72B-A86D-4F4A-8954-F7F417312B30}"/>
    <dgm:cxn modelId="{82F05C0A-F928-4641-AF98-C22EB66E7BCC}" type="presOf" srcId="{4120FA76-9E2E-4469-B1AA-711F1C42E2BE}" destId="{0A64D1DF-5238-48EE-BCF8-B08B27CB983F}" srcOrd="0" destOrd="1" presId="urn:microsoft.com/office/officeart/2005/8/layout/hList6"/>
    <dgm:cxn modelId="{06899F61-015A-48AC-99E3-F6A687CF84C8}" type="presOf" srcId="{D16C1506-83A5-425F-8FD2-F9C3513AEE7F}" destId="{7B336319-050E-4546-AEF8-EB5006038136}" srcOrd="0" destOrd="0" presId="urn:microsoft.com/office/officeart/2005/8/layout/hList6"/>
    <dgm:cxn modelId="{6E98B893-5FA2-493B-BDE1-8910055629BA}" type="presOf" srcId="{0F97AD50-4E7A-4A6A-AE48-56CF914A1BC8}" destId="{0A64D1DF-5238-48EE-BCF8-B08B27CB983F}" srcOrd="0" destOrd="3" presId="urn:microsoft.com/office/officeart/2005/8/layout/hList6"/>
    <dgm:cxn modelId="{F414508B-1901-44C9-A1A0-4475AFD6A8F9}" type="presOf" srcId="{B295F84E-8B6B-4B5F-AAD4-42A572A05C0E}" destId="{0A64D1DF-5238-48EE-BCF8-B08B27CB983F}" srcOrd="0" destOrd="0" presId="urn:microsoft.com/office/officeart/2005/8/layout/hList6"/>
    <dgm:cxn modelId="{1CF3FD81-0FCB-4EDC-8258-A9801A88CF7C}" srcId="{B295F84E-8B6B-4B5F-AAD4-42A572A05C0E}" destId="{EE4759CB-57F6-4328-90DD-B3C37B9396B4}" srcOrd="1" destOrd="0" parTransId="{8FD5FC6B-C055-4CAF-BC99-2163D947696F}" sibTransId="{0FAC9609-C398-4456-B928-0D59C6B9857A}"/>
    <dgm:cxn modelId="{CD869E97-6E39-457C-B18C-70B0B59EA976}" type="presOf" srcId="{EE4759CB-57F6-4328-90DD-B3C37B9396B4}" destId="{0A64D1DF-5238-48EE-BCF8-B08B27CB983F}" srcOrd="0" destOrd="2" presId="urn:microsoft.com/office/officeart/2005/8/layout/hList6"/>
    <dgm:cxn modelId="{440744FD-3BA7-4EB6-A48B-DBDA4A6E3DE5}" srcId="{D16C1506-83A5-425F-8FD2-F9C3513AEE7F}" destId="{B295F84E-8B6B-4B5F-AAD4-42A572A05C0E}" srcOrd="0" destOrd="0" parTransId="{79BB5281-AEF4-4A05-8E32-2D7E1BC82C6B}" sibTransId="{77B351B1-6FCF-453A-BA45-B3B294B3FF4A}"/>
    <dgm:cxn modelId="{5DE51EF9-661E-4336-916C-71F15887B5FA}" srcId="{B295F84E-8B6B-4B5F-AAD4-42A572A05C0E}" destId="{0F97AD50-4E7A-4A6A-AE48-56CF914A1BC8}" srcOrd="2" destOrd="0" parTransId="{BE782998-407B-476F-BD11-8ADF4F3BDF84}" sibTransId="{E23FE397-8403-4161-8067-F484A44A657A}"/>
    <dgm:cxn modelId="{3503E5EA-2715-4429-91D4-28EF1EAD1619}" type="presParOf" srcId="{7B336319-050E-4546-AEF8-EB5006038136}" destId="{0A64D1DF-5238-48EE-BCF8-B08B27CB983F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64D1DF-5238-48EE-BCF8-B08B27CB983F}">
      <dsp:nvSpPr>
        <dsp:cNvPr id="0" name=""/>
        <dsp:cNvSpPr/>
      </dsp:nvSpPr>
      <dsp:spPr>
        <a:xfrm rot="16200000">
          <a:off x="1638299" y="-1638299"/>
          <a:ext cx="4953000" cy="8229600"/>
        </a:xfrm>
        <a:prstGeom prst="flowChartManualOperation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0" tIns="0" rIns="257969" bIns="0" numCol="1" spcCol="1270" anchor="t" anchorCtr="0">
          <a:noAutofit/>
        </a:bodyPr>
        <a:lstStyle/>
        <a:p>
          <a:pPr lvl="0" algn="l" defTabSz="1822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Establish a strategy for ethical responsibility that encompasses:</a:t>
          </a:r>
          <a:endParaRPr lang="en-US" sz="41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85750" lvl="1" indent="-285750" algn="l" defTabSz="1422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Ethical consciousness</a:t>
          </a:r>
          <a:endParaRPr lang="en-US" sz="3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85750" lvl="1" indent="-285750" algn="l" defTabSz="1422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Ethical process and structure</a:t>
          </a:r>
          <a:endParaRPr lang="en-US" sz="32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85750" lvl="1" indent="-285750" algn="l" defTabSz="1422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Institutionalization</a:t>
          </a:r>
          <a:endParaRPr lang="en-US" sz="32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1" y="990601"/>
        <a:ext cx="8229600" cy="2971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3B1D158-C781-4C55-A813-50F5AC86AB0B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9809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5B66CF-000D-46B2-BB36-FA014317E78E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6C5625-E001-4C94-9174-8B90F24A0039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520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0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F3E32B-C3B4-4ED3-B897-97CFFC03711B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492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2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86CF41-36F9-4CCA-B3E7-14CEF9EB735B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195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A9E411-5055-40FF-9001-6DDA63C334E6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496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6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086883-B634-484C-AAA6-DD4AD15FF6D3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498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8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2773A3-9450-4C8E-B8B7-C889C0FA5B2C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500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0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19DE5B-FAE4-4F60-A634-02222EC4C96D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502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2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0C85046-E550-42CB-8512-6D6C8A42A7B1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248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0C85046-E550-42CB-8512-6D6C8A42A7B1}" type="slidenum">
              <a:rPr lang="en-US"/>
              <a:pPr/>
              <a:t>25</a:t>
            </a:fld>
            <a:endParaRPr lang="en-US" dirty="0"/>
          </a:p>
        </p:txBody>
      </p:sp>
      <p:sp>
        <p:nvSpPr>
          <p:cNvPr id="248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0C85046-E550-42CB-8512-6D6C8A42A7B1}" type="slidenum">
              <a:rPr lang="en-US"/>
              <a:pPr/>
              <a:t>33</a:t>
            </a:fld>
            <a:endParaRPr lang="en-US" dirty="0"/>
          </a:p>
        </p:txBody>
      </p:sp>
      <p:sp>
        <p:nvSpPr>
          <p:cNvPr id="248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5B66CF-000D-46B2-BB36-FA014317E78E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5188B1-CFE9-4C82-927A-C2D8BE01FE15}" type="slidenum">
              <a:rPr lang="en-US"/>
              <a:pPr/>
              <a:t>36</a:t>
            </a:fld>
            <a:endParaRPr lang="en-US" dirty="0"/>
          </a:p>
        </p:txBody>
      </p:sp>
      <p:sp>
        <p:nvSpPr>
          <p:cNvPr id="506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6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A7A0747-7D83-4F8F-802A-7C116143758F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480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0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642D85-DB58-4FC7-AA29-A7131690E00C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509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9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DE93C6-36DF-4E5E-AE3A-C8E5B4CA5810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48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2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C0EE2C-7DBF-42F2-A25C-4FA4F4950D84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484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4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9610A4-0111-42A8-A35E-3EA833F581FF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51200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1200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72" tIns="44442" rIns="90472" bIns="44442" anchor="b"/>
          <a:lstStyle/>
          <a:p>
            <a:pPr algn="r" eaLnBrk="0" hangingPunct="0"/>
            <a:r>
              <a:rPr lang="en-US" sz="1200" dirty="0">
                <a:latin typeface="Times New Roman" pitchFamily="18" charset="0"/>
              </a:rPr>
              <a:t>8</a:t>
            </a:r>
          </a:p>
        </p:txBody>
      </p:sp>
      <p:sp>
        <p:nvSpPr>
          <p:cNvPr id="51200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1200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1200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699" cap="flat"/>
        </p:spPr>
      </p:sp>
      <p:sp>
        <p:nvSpPr>
          <p:cNvPr id="512007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  <a:extLs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72" tIns="44442" rIns="90472" bIns="44442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52E569-72A2-44BB-BDDC-A10B3FF830DF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273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6BA9B5-9F60-4ECD-B574-B5A1BAE2FF0F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488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8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Title Slide">
    <p:bg>
      <p:bgPr>
        <a:gradFill>
          <a:gsLst>
            <a:gs pos="32000">
              <a:schemeClr val="accent6">
                <a:lumMod val="50000"/>
                <a:lumOff val="50000"/>
              </a:schemeClr>
            </a:gs>
            <a:gs pos="0">
              <a:schemeClr val="accent6">
                <a:lumMod val="50000"/>
              </a:schemeClr>
            </a:gs>
            <a:gs pos="70000">
              <a:schemeClr val="accent6">
                <a:lumMod val="50000"/>
                <a:lumOff val="50000"/>
              </a:schemeClr>
            </a:gs>
            <a:gs pos="94000">
              <a:schemeClr val="accent6">
                <a:lumMod val="1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5105400" y="3048000"/>
            <a:ext cx="3581400" cy="519113"/>
          </a:xfrm>
          <a:noFill/>
          <a:effectLst>
            <a:outerShdw dist="1796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45720" bIns="45720" anchor="t"/>
          <a:lstStyle>
            <a:lvl1pPr marL="0">
              <a:spcBef>
                <a:spcPct val="50000"/>
              </a:spcBef>
              <a:defRPr sz="2800">
                <a:solidFill>
                  <a:srgbClr val="F8F8F8"/>
                </a:solidFill>
                <a:effectLst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>
          <a:xfrm>
            <a:off x="4876801" y="6172200"/>
            <a:ext cx="4190999" cy="461665"/>
          </a:xfr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 algn="l">
              <a:defRPr lang="en-US" sz="800" baseline="0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3080" name="Text Box 8"/>
          <p:cNvSpPr txBox="1">
            <a:spLocks noChangeArrowheads="1"/>
          </p:cNvSpPr>
          <p:nvPr userDrawn="1"/>
        </p:nvSpPr>
        <p:spPr bwMode="auto">
          <a:xfrm>
            <a:off x="6705600" y="5943600"/>
            <a:ext cx="2362200" cy="215444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800" dirty="0">
                <a:solidFill>
                  <a:schemeClr val="bg1"/>
                </a:solidFill>
              </a:rPr>
              <a:t>PowerPoint Presentation by Charlie </a:t>
            </a:r>
            <a:r>
              <a:rPr lang="en-US" sz="800" dirty="0" smtClean="0">
                <a:solidFill>
                  <a:schemeClr val="bg1"/>
                </a:solidFill>
              </a:rPr>
              <a:t>Cook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3091" name="Rectangle 19"/>
          <p:cNvSpPr>
            <a:spLocks noChangeArrowheads="1"/>
          </p:cNvSpPr>
          <p:nvPr userDrawn="1"/>
        </p:nvSpPr>
        <p:spPr bwMode="auto">
          <a:xfrm>
            <a:off x="5105400" y="990600"/>
            <a:ext cx="3200400" cy="94615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 dirty="0">
                <a:solidFill>
                  <a:srgbClr val="C0C0C0"/>
                </a:solidFill>
              </a:rPr>
              <a:t>Part I</a:t>
            </a:r>
            <a:r>
              <a:rPr lang="en-US" sz="3200" baseline="-6000" dirty="0">
                <a:solidFill>
                  <a:srgbClr val="B2B2B2"/>
                </a:solidFill>
              </a:rPr>
              <a:t/>
            </a:r>
            <a:br>
              <a:rPr lang="en-US" sz="3200" baseline="-6000" dirty="0">
                <a:solidFill>
                  <a:srgbClr val="B2B2B2"/>
                </a:solidFill>
              </a:rPr>
            </a:br>
            <a:r>
              <a:rPr lang="en-US" sz="1800" dirty="0">
                <a:solidFill>
                  <a:schemeClr val="bg1"/>
                </a:solidFill>
                <a:latin typeface="Tahoma" pitchFamily="34" charset="0"/>
              </a:rPr>
              <a:t>The Entrepreneurial </a:t>
            </a:r>
            <a:r>
              <a:rPr lang="en-US" sz="1800" dirty="0" smtClean="0">
                <a:solidFill>
                  <a:schemeClr val="bg1"/>
                </a:solidFill>
                <a:latin typeface="Tahoma" pitchFamily="34" charset="0"/>
              </a:rPr>
              <a:t>Mind-Set </a:t>
            </a:r>
            <a:r>
              <a:rPr lang="en-US" sz="1800" dirty="0">
                <a:solidFill>
                  <a:schemeClr val="bg1"/>
                </a:solidFill>
                <a:latin typeface="Tahoma" pitchFamily="34" charset="0"/>
              </a:rPr>
              <a:t>in the 21st Century</a:t>
            </a:r>
          </a:p>
        </p:txBody>
      </p:sp>
      <p:pic>
        <p:nvPicPr>
          <p:cNvPr id="3126" name="Picture 5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73" y="0"/>
            <a:ext cx="4813227" cy="6159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51"/>
          <p:cNvSpPr>
            <a:spLocks noChangeArrowheads="1"/>
          </p:cNvSpPr>
          <p:nvPr userDrawn="1"/>
        </p:nvSpPr>
        <p:spPr bwMode="auto">
          <a:xfrm>
            <a:off x="5105400" y="2362200"/>
            <a:ext cx="2209800" cy="543739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1400" b="1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C h a p t e r</a:t>
            </a:r>
            <a:r>
              <a:rPr lang="en-US" sz="1400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aseline="-10000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aseline="-10000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sz="3600" baseline="-10000" dirty="0">
              <a:solidFill>
                <a:srgbClr val="C0C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9082"/>
            <a:ext cx="9136063" cy="723275"/>
          </a:xfrm>
          <a:solidFill>
            <a:srgbClr val="0099FF"/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156F8987-C48D-417D-AE86-78121009D989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5132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13" y="309082"/>
            <a:ext cx="9124950" cy="723275"/>
          </a:xfr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7675" y="1219200"/>
            <a:ext cx="4038600" cy="5105400"/>
          </a:xfrm>
        </p:spPr>
        <p:txBody>
          <a:bodyPr/>
          <a:lstStyle>
            <a:lvl1pPr>
              <a:defRPr sz="2800" b="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8675" y="1219200"/>
            <a:ext cx="4038600" cy="5105400"/>
          </a:xfrm>
        </p:spPr>
        <p:txBody>
          <a:bodyPr/>
          <a:lstStyle>
            <a:lvl1pPr>
              <a:defRPr sz="2800" b="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8105C06C-4EDE-43D4-82B9-BB0630B55DC9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095781"/>
      </p:ext>
    </p:extLst>
  </p:cSld>
  <p:clrMapOvr>
    <a:masterClrMapping/>
  </p:clrMapOvr>
  <p:transition spd="slow">
    <p:cut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4500"/>
            <a:ext cx="8229600" cy="723275"/>
          </a:xfr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 b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 b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A066A2FD-288C-470D-A1B2-2086F2CEDC9D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539627"/>
      </p:ext>
    </p:extLst>
  </p:cSld>
  <p:clrMapOvr>
    <a:masterClrMapping/>
  </p:clrMapOvr>
  <p:transition spd="slow">
    <p:cut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9082"/>
            <a:ext cx="9144000" cy="723275"/>
          </a:xfr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467DFD78-64C8-4D9C-B2D1-5BB4064A5566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339409"/>
      </p:ext>
    </p:extLst>
  </p:cSld>
  <p:clrMapOvr>
    <a:masterClrMapping/>
  </p:clrMapOvr>
  <p:transition spd="slow">
    <p:cut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5449EAA3-9B28-4735-9435-BD678C59D7B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303296"/>
      </p:ext>
    </p:extLst>
  </p:cSld>
  <p:clrMapOvr>
    <a:masterClrMapping/>
  </p:clrMapOvr>
  <p:transition spd="slow">
    <p:cut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 descr="Slideheader01"/>
          <p:cNvSpPr>
            <a:spLocks noGrp="1" noChangeArrowheads="1"/>
          </p:cNvSpPr>
          <p:nvPr>
            <p:ph type="title"/>
          </p:nvPr>
        </p:nvSpPr>
        <p:spPr bwMode="blackWhite">
          <a:xfrm>
            <a:off x="0" y="309082"/>
            <a:ext cx="9144000" cy="723275"/>
          </a:xfrm>
          <a:prstGeom prst="rect">
            <a:avLst/>
          </a:prstGeo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7675" y="1219200"/>
            <a:ext cx="82296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" y="6324600"/>
            <a:ext cx="66294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>
              <a:defRPr lang="en-US" sz="800" smtClean="0">
                <a:solidFill>
                  <a:schemeClr val="bg2"/>
                </a:solidFill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81875" y="6477000"/>
            <a:ext cx="1295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 algn="r">
              <a:defRPr b="1">
                <a:solidFill>
                  <a:srgbClr val="0099CC"/>
                </a:solidFill>
                <a:cs typeface="Times New Roman" pitchFamily="18" charset="0"/>
              </a:defRPr>
            </a:lvl1pPr>
          </a:lstStyle>
          <a:p>
            <a:r>
              <a:rPr lang="en-US" dirty="0" smtClean="0"/>
              <a:t>1–</a:t>
            </a:r>
            <a:fld id="{8C9EAC4D-9B0D-4346-B6FA-F1AD9777C9E4}" type="slidenum">
              <a:rPr lang="en-US" smtClean="0">
                <a:cs typeface="+mn-cs"/>
              </a:rPr>
              <a:pPr/>
              <a:t>‹#›</a:t>
            </a:fld>
            <a:endParaRPr lang="en-US" dirty="0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dt="0"/>
  <p:txStyles>
    <p:titleStyle>
      <a:lvl1pPr marL="514350" algn="l" rtl="0" eaLnBrk="1" fontAlgn="base" hangingPunct="1">
        <a:spcBef>
          <a:spcPct val="0"/>
        </a:spcBef>
        <a:spcAft>
          <a:spcPct val="0"/>
        </a:spcAft>
        <a:defRPr lang="en-US" sz="3200" dirty="0" smtClean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2pPr>
      <a:lvl3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3pPr>
      <a:lvl4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4pPr>
      <a:lvl5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5pPr>
      <a:lvl6pPr marL="9715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6pPr>
      <a:lvl7pPr marL="14287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7pPr>
      <a:lvl8pPr marL="18859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8pPr>
      <a:lvl9pPr marL="23431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9pPr>
    </p:titleStyle>
    <p:bodyStyle>
      <a:lvl1pPr marL="231775" indent="-231775" algn="l" rtl="0" eaLnBrk="1" fontAlgn="base" hangingPunct="1">
        <a:spcBef>
          <a:spcPct val="20000"/>
        </a:spcBef>
        <a:spcAft>
          <a:spcPct val="0"/>
        </a:spcAft>
        <a:buClr>
          <a:srgbClr val="336699"/>
        </a:buClr>
        <a:buSzPct val="85000"/>
        <a:buChar char="•"/>
        <a:defRPr sz="2800" b="1">
          <a:solidFill>
            <a:srgbClr val="336699"/>
          </a:solidFill>
          <a:effectLst/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8975" indent="-287338" algn="l" rtl="0" eaLnBrk="1" fontAlgn="base" hangingPunct="1">
        <a:spcBef>
          <a:spcPct val="20000"/>
        </a:spcBef>
        <a:spcAft>
          <a:spcPct val="0"/>
        </a:spcAft>
        <a:buSzPct val="80000"/>
        <a:buFont typeface="Wingdings" pitchFamily="2" charset="2"/>
        <a:buChar char="Ø"/>
        <a:defRPr sz="2400">
          <a:solidFill>
            <a:srgbClr val="996600"/>
          </a:solidFill>
          <a:effectLst/>
          <a:latin typeface="Arial" charset="0"/>
        </a:defRPr>
      </a:lvl2pPr>
      <a:lvl3pPr marL="1082675" indent="-223838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rgbClr val="CC6600"/>
          </a:solidFill>
          <a:effectLst/>
          <a:latin typeface="Arial" charset="0"/>
        </a:defRPr>
      </a:lvl3pPr>
      <a:lvl4pPr marL="1539875" indent="-223838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/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0">
          <a:solidFill>
            <a:schemeClr val="tx1"/>
          </a:solidFill>
          <a:effectLst/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The Entrepreneurial Mind-Set in Individuals: Cognition and Ethics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876801" y="6367046"/>
            <a:ext cx="4190999" cy="338554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68378630"/>
      </p:ext>
    </p:extLst>
  </p:cSld>
  <p:clrMapOvr>
    <a:masterClrMapping/>
  </p:clrMapOvr>
  <p:transition spd="slow">
    <p:cut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978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0" algn="ctr"/>
            <a:r>
              <a:rPr lang="en-US" dirty="0"/>
              <a:t>Outline of the Entrepreneurial Organization</a:t>
            </a: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2–</a:t>
            </a:r>
            <a:fld id="{CE7D8CDF-E74A-48DA-99C2-8CF24F22581B}" type="slidenum">
              <a:rPr lang="en-US"/>
              <a:pPr/>
              <a:t>10</a:t>
            </a:fld>
            <a:endParaRPr lang="en-US" dirty="0"/>
          </a:p>
        </p:txBody>
      </p:sp>
      <p:grpSp>
        <p:nvGrpSpPr>
          <p:cNvPr id="510992" name="Group 16"/>
          <p:cNvGrpSpPr>
            <a:grpSpLocks/>
          </p:cNvGrpSpPr>
          <p:nvPr/>
        </p:nvGrpSpPr>
        <p:grpSpPr bwMode="auto">
          <a:xfrm>
            <a:off x="1143000" y="1600200"/>
            <a:ext cx="6772275" cy="3886200"/>
            <a:chOff x="720" y="1008"/>
            <a:chExt cx="4266" cy="2448"/>
          </a:xfrm>
        </p:grpSpPr>
        <p:cxnSp>
          <p:nvCxnSpPr>
            <p:cNvPr id="510983" name="AutoShape 7"/>
            <p:cNvCxnSpPr>
              <a:cxnSpLocks noChangeShapeType="1"/>
              <a:stCxn id="510986" idx="2"/>
              <a:endCxn id="510985" idx="0"/>
            </p:cNvCxnSpPr>
            <p:nvPr/>
          </p:nvCxnSpPr>
          <p:spPr bwMode="auto">
            <a:xfrm flipV="1">
              <a:off x="1349" y="1008"/>
              <a:ext cx="1523" cy="2448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10984" name="AutoShape 8"/>
            <p:cNvCxnSpPr>
              <a:cxnSpLocks noChangeShapeType="1"/>
              <a:stCxn id="510987" idx="2"/>
              <a:endCxn id="510985" idx="0"/>
            </p:cNvCxnSpPr>
            <p:nvPr/>
          </p:nvCxnSpPr>
          <p:spPr bwMode="auto">
            <a:xfrm flipH="1" flipV="1">
              <a:off x="2872" y="1008"/>
              <a:ext cx="1513" cy="2448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510985" name="AutoShape 9" descr="Blue03"/>
            <p:cNvSpPr>
              <a:spLocks noChangeArrowheads="1"/>
            </p:cNvSpPr>
            <p:nvPr/>
          </p:nvSpPr>
          <p:spPr bwMode="blackWhite">
            <a:xfrm>
              <a:off x="2195" y="1008"/>
              <a:ext cx="1355" cy="924"/>
            </a:xfrm>
            <a:prstGeom prst="roundRect">
              <a:avLst>
                <a:gd name="adj" fmla="val 16667"/>
              </a:avLst>
            </a:prstGeom>
            <a:blipFill dpi="0" rotWithShape="0">
              <a:blip r:embed="rId3"/>
              <a:srcRect/>
              <a:stretch>
                <a:fillRect/>
              </a:stretch>
            </a:blipFill>
            <a:ln>
              <a:noFill/>
            </a:ln>
            <a:effectLst>
              <a:outerShdw blurRad="76200" dist="635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3175" algn="ctr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anchor="ctr" anchorCtr="1"/>
            <a:lstStyle/>
            <a:p>
              <a:pPr algn="ctr">
                <a:spcBef>
                  <a:spcPct val="50000"/>
                </a:spcBef>
              </a:pPr>
              <a:r>
                <a:rPr lang="en-US" sz="2000" b="1" dirty="0">
                  <a:latin typeface="Tahoma" pitchFamily="34" charset="0"/>
                  <a:cs typeface="Tahoma" pitchFamily="34" charset="0"/>
                </a:rPr>
                <a:t>Imagination</a:t>
              </a:r>
            </a:p>
          </p:txBody>
        </p:sp>
        <p:sp>
          <p:nvSpPr>
            <p:cNvPr id="510986" name="AutoShape 10"/>
            <p:cNvSpPr>
              <a:spLocks noChangeArrowheads="1"/>
            </p:cNvSpPr>
            <p:nvPr/>
          </p:nvSpPr>
          <p:spPr bwMode="blackWhite">
            <a:xfrm>
              <a:off x="720" y="2612"/>
              <a:ext cx="1258" cy="844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outerShdw blurRad="76200" dist="635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3175" algn="ctr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anchor="ctr" anchorCtr="1"/>
            <a:lstStyle/>
            <a:p>
              <a:pPr algn="ctr">
                <a:spcBef>
                  <a:spcPct val="50000"/>
                </a:spcBef>
              </a:pPr>
              <a:r>
                <a:rPr lang="en-US" sz="2000" b="1" dirty="0">
                  <a:latin typeface="Tahoma" pitchFamily="34" charset="0"/>
                  <a:cs typeface="Tahoma" pitchFamily="34" charset="0"/>
                </a:rPr>
                <a:t>Flexibility</a:t>
              </a:r>
            </a:p>
          </p:txBody>
        </p:sp>
        <p:sp>
          <p:nvSpPr>
            <p:cNvPr id="510987" name="AutoShape 11"/>
            <p:cNvSpPr>
              <a:spLocks noChangeArrowheads="1"/>
            </p:cNvSpPr>
            <p:nvPr/>
          </p:nvSpPr>
          <p:spPr bwMode="blackWhite">
            <a:xfrm>
              <a:off x="3785" y="2612"/>
              <a:ext cx="1201" cy="844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lumMod val="90000"/>
              </a:schemeClr>
            </a:solidFill>
            <a:ln>
              <a:noFill/>
            </a:ln>
            <a:effectLst>
              <a:outerShdw blurRad="76200" dist="635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3175" algn="ctr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anchor="ctr" anchorCtr="1"/>
            <a:lstStyle/>
            <a:p>
              <a:pPr algn="ctr">
                <a:spcBef>
                  <a:spcPct val="50000"/>
                </a:spcBef>
              </a:pPr>
              <a:r>
                <a:rPr lang="en-US" sz="2000" b="1" dirty="0" smtClean="0">
                  <a:solidFill>
                    <a:schemeClr val="bg1"/>
                  </a:solidFill>
                  <a:latin typeface="Tahoma" pitchFamily="34" charset="0"/>
                  <a:cs typeface="Tahoma" pitchFamily="34" charset="0"/>
                </a:rPr>
                <a:t>Willingness to accept risks</a:t>
              </a:r>
              <a:endParaRPr lang="en-US" sz="20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endParaRPr>
            </a:p>
          </p:txBody>
        </p:sp>
        <p:cxnSp>
          <p:nvCxnSpPr>
            <p:cNvPr id="510988" name="AutoShape 12"/>
            <p:cNvCxnSpPr>
              <a:cxnSpLocks noChangeShapeType="1"/>
              <a:stCxn id="510986" idx="3"/>
              <a:endCxn id="510987" idx="1"/>
            </p:cNvCxnSpPr>
            <p:nvPr/>
          </p:nvCxnSpPr>
          <p:spPr bwMode="auto">
            <a:xfrm>
              <a:off x="1978" y="3034"/>
              <a:ext cx="1807" cy="0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42654767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510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2–</a:t>
            </a:r>
            <a:fld id="{1C5B84D1-CAA4-45DF-A1E6-60DF9C641CF8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272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20813">
              <a:tabLst>
                <a:tab pos="1147763" algn="ctr"/>
              </a:tabLst>
            </a:pPr>
            <a:r>
              <a:rPr lang="en-US" sz="1600" dirty="0" smtClean="0">
                <a:solidFill>
                  <a:schemeClr val="bg1"/>
                </a:solidFill>
                <a:effectLst/>
                <a:cs typeface="Tahoma" pitchFamily="34" charset="0"/>
              </a:rPr>
              <a:t>	2.1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Characteristics Often Attributed to Entrepreneurs </a:t>
            </a:r>
          </a:p>
        </p:txBody>
      </p:sp>
      <p:sp>
        <p:nvSpPr>
          <p:cNvPr id="272387" name="Rectangle 3"/>
          <p:cNvSpPr>
            <a:spLocks noChangeArrowheads="1"/>
          </p:cNvSpPr>
          <p:nvPr/>
        </p:nvSpPr>
        <p:spPr bwMode="auto">
          <a:xfrm>
            <a:off x="358775" y="6076705"/>
            <a:ext cx="61944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</a:t>
            </a:r>
            <a:r>
              <a:rPr lang="en-US" sz="800" b="1" dirty="0">
                <a:solidFill>
                  <a:srgbClr val="0099CC"/>
                </a:solidFill>
              </a:rPr>
              <a:t>:</a:t>
            </a:r>
            <a:r>
              <a:rPr lang="en-US" sz="800" dirty="0">
                <a:solidFill>
                  <a:srgbClr val="0099CC"/>
                </a:solidFill>
              </a:rPr>
              <a:t> John A. Hornaday, “Research about Living Entrepreneurs,” in </a:t>
            </a:r>
            <a:r>
              <a:rPr lang="en-US" sz="800" i="1" dirty="0">
                <a:solidFill>
                  <a:srgbClr val="0099CC"/>
                </a:solidFill>
              </a:rPr>
              <a:t>Encyclopedia of Entrepreneurship, </a:t>
            </a:r>
            <a:r>
              <a:rPr lang="en-US" sz="800" dirty="0">
                <a:solidFill>
                  <a:srgbClr val="0099CC"/>
                </a:solidFill>
              </a:rPr>
              <a:t>ed. Calvin Kent, Donald Sexton, and Karl </a:t>
            </a:r>
            <a:r>
              <a:rPr lang="en-US" sz="800" dirty="0" smtClean="0">
                <a:solidFill>
                  <a:srgbClr val="0099CC"/>
                </a:solidFill>
              </a:rPr>
              <a:t>Vesper (Englewood Cliffs, NJ: Prentice Hall, 1982), </a:t>
            </a:r>
            <a:r>
              <a:rPr lang="en-US" sz="800" dirty="0">
                <a:solidFill>
                  <a:srgbClr val="0099CC"/>
                </a:solidFill>
              </a:rPr>
              <a:t>26–27. Adapted by permission of Prentice-Hall, Englewood Cliffs, NJ.</a:t>
            </a:r>
          </a:p>
        </p:txBody>
      </p:sp>
      <p:sp>
        <p:nvSpPr>
          <p:cNvPr id="272388" name="Rectangle 4"/>
          <p:cNvSpPr>
            <a:spLocks noChangeArrowheads="1"/>
          </p:cNvSpPr>
          <p:nvPr/>
        </p:nvSpPr>
        <p:spPr bwMode="auto">
          <a:xfrm>
            <a:off x="457200" y="1246188"/>
            <a:ext cx="2819400" cy="439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1200" b="1" dirty="0"/>
              <a:t>Confidence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1200" b="1" dirty="0"/>
              <a:t>Perseverance, determination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1200" b="1" dirty="0"/>
              <a:t>Energy, diligence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1200" b="1" dirty="0"/>
              <a:t>Resourcefulness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1200" b="1" dirty="0"/>
              <a:t>Ability to take calculated risks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1200" b="1" dirty="0"/>
              <a:t>Dynamism, leadership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1200" b="1" dirty="0"/>
              <a:t>Optimism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1200" b="1" dirty="0"/>
              <a:t>Need to achieve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1200" b="1" dirty="0"/>
              <a:t>Versatility; knowledge of product, market, machinery, technology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1200" b="1" dirty="0"/>
              <a:t>Creativity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1200" b="1" dirty="0"/>
              <a:t>Ability to influence others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1200" b="1" dirty="0"/>
              <a:t>Ability to get along well with people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1200" b="1" dirty="0"/>
              <a:t>Initiative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1200" b="1" dirty="0"/>
              <a:t>Flexibility</a:t>
            </a:r>
          </a:p>
        </p:txBody>
      </p:sp>
      <p:sp>
        <p:nvSpPr>
          <p:cNvPr id="272389" name="Rectangle 5"/>
          <p:cNvSpPr>
            <a:spLocks noChangeArrowheads="1"/>
          </p:cNvSpPr>
          <p:nvPr/>
        </p:nvSpPr>
        <p:spPr bwMode="auto">
          <a:xfrm>
            <a:off x="6400800" y="1246188"/>
            <a:ext cx="2286000" cy="384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 startAt="29"/>
            </a:pPr>
            <a:r>
              <a:rPr lang="en-US" sz="1200" b="1" dirty="0"/>
              <a:t>Pleasant personality</a:t>
            </a:r>
          </a:p>
          <a:p>
            <a:pPr marL="342900" indent="-342900">
              <a:spcBef>
                <a:spcPct val="50000"/>
              </a:spcBef>
              <a:buFontTx/>
              <a:buAutoNum type="arabicPeriod" startAt="29"/>
            </a:pPr>
            <a:r>
              <a:rPr lang="en-US" sz="1200" b="1" dirty="0"/>
              <a:t>Egotism</a:t>
            </a:r>
          </a:p>
          <a:p>
            <a:pPr marL="342900" indent="-342900">
              <a:spcBef>
                <a:spcPct val="50000"/>
              </a:spcBef>
              <a:buFontTx/>
              <a:buAutoNum type="arabicPeriod" startAt="29"/>
            </a:pPr>
            <a:r>
              <a:rPr lang="en-US" sz="1200" b="1" dirty="0"/>
              <a:t>Courage</a:t>
            </a:r>
          </a:p>
          <a:p>
            <a:pPr marL="342900" indent="-342900">
              <a:spcBef>
                <a:spcPct val="50000"/>
              </a:spcBef>
              <a:buFontTx/>
              <a:buAutoNum type="arabicPeriod" startAt="29"/>
            </a:pPr>
            <a:r>
              <a:rPr lang="en-US" sz="1200" b="1" dirty="0"/>
              <a:t>Imagination</a:t>
            </a:r>
          </a:p>
          <a:p>
            <a:pPr marL="342900" indent="-342900">
              <a:spcBef>
                <a:spcPct val="50000"/>
              </a:spcBef>
              <a:buFontTx/>
              <a:buAutoNum type="arabicPeriod" startAt="29"/>
            </a:pPr>
            <a:r>
              <a:rPr lang="en-US" sz="1200" b="1" dirty="0"/>
              <a:t>Perceptiveness</a:t>
            </a:r>
          </a:p>
          <a:p>
            <a:pPr marL="342900" indent="-342900">
              <a:spcBef>
                <a:spcPct val="50000"/>
              </a:spcBef>
              <a:buFontTx/>
              <a:buAutoNum type="arabicPeriod" startAt="29"/>
            </a:pPr>
            <a:r>
              <a:rPr lang="en-US" sz="1200" b="1" dirty="0"/>
              <a:t>Toleration of ambiguity</a:t>
            </a:r>
          </a:p>
          <a:p>
            <a:pPr marL="342900" indent="-342900">
              <a:spcBef>
                <a:spcPct val="50000"/>
              </a:spcBef>
              <a:buFontTx/>
              <a:buAutoNum type="arabicPeriod" startAt="29"/>
            </a:pPr>
            <a:r>
              <a:rPr lang="en-US" sz="1200" b="1" dirty="0"/>
              <a:t>Aggressiveness</a:t>
            </a:r>
          </a:p>
          <a:p>
            <a:pPr marL="342900" indent="-342900">
              <a:spcBef>
                <a:spcPct val="50000"/>
              </a:spcBef>
              <a:buFontTx/>
              <a:buAutoNum type="arabicPeriod" startAt="29"/>
            </a:pPr>
            <a:r>
              <a:rPr lang="en-US" sz="1200" b="1" dirty="0"/>
              <a:t>Capacity for enjoyment</a:t>
            </a:r>
          </a:p>
          <a:p>
            <a:pPr marL="342900" indent="-342900">
              <a:spcBef>
                <a:spcPct val="50000"/>
              </a:spcBef>
              <a:buFontTx/>
              <a:buAutoNum type="arabicPeriod" startAt="29"/>
            </a:pPr>
            <a:r>
              <a:rPr lang="en-US" sz="1200" b="1" dirty="0"/>
              <a:t>Efficacy</a:t>
            </a:r>
          </a:p>
          <a:p>
            <a:pPr marL="342900" indent="-342900">
              <a:spcBef>
                <a:spcPct val="50000"/>
              </a:spcBef>
              <a:buFontTx/>
              <a:buAutoNum type="arabicPeriod" startAt="29"/>
            </a:pPr>
            <a:r>
              <a:rPr lang="en-US" sz="1200" b="1" dirty="0"/>
              <a:t>Commitment</a:t>
            </a:r>
          </a:p>
          <a:p>
            <a:pPr marL="342900" indent="-342900">
              <a:spcBef>
                <a:spcPct val="50000"/>
              </a:spcBef>
              <a:buFontTx/>
              <a:buAutoNum type="arabicPeriod" startAt="29"/>
            </a:pPr>
            <a:r>
              <a:rPr lang="en-US" sz="1200" b="1" dirty="0"/>
              <a:t>Ability to trust workers</a:t>
            </a:r>
          </a:p>
          <a:p>
            <a:pPr marL="342900" indent="-342900">
              <a:spcBef>
                <a:spcPct val="50000"/>
              </a:spcBef>
              <a:buFontTx/>
              <a:buAutoNum type="arabicPeriod" startAt="29"/>
            </a:pPr>
            <a:r>
              <a:rPr lang="en-US" sz="1200" b="1" dirty="0"/>
              <a:t>Sensitivity to others</a:t>
            </a:r>
          </a:p>
          <a:p>
            <a:pPr marL="342900" indent="-342900">
              <a:spcBef>
                <a:spcPct val="50000"/>
              </a:spcBef>
              <a:buFontTx/>
              <a:buAutoNum type="arabicPeriod" startAt="29"/>
            </a:pPr>
            <a:r>
              <a:rPr lang="en-US" sz="1200" b="1" dirty="0"/>
              <a:t>Honesty, integrity</a:t>
            </a:r>
          </a:p>
          <a:p>
            <a:pPr marL="342900" indent="-342900">
              <a:spcBef>
                <a:spcPct val="50000"/>
              </a:spcBef>
              <a:buFontTx/>
              <a:buAutoNum type="arabicPeriod" startAt="29"/>
            </a:pPr>
            <a:r>
              <a:rPr lang="en-US" sz="1200" b="1" dirty="0"/>
              <a:t>Maturity, balance</a:t>
            </a:r>
          </a:p>
        </p:txBody>
      </p:sp>
      <p:sp>
        <p:nvSpPr>
          <p:cNvPr id="272390" name="Rectangle 6"/>
          <p:cNvSpPr>
            <a:spLocks noChangeArrowheads="1"/>
          </p:cNvSpPr>
          <p:nvPr/>
        </p:nvSpPr>
        <p:spPr bwMode="auto">
          <a:xfrm>
            <a:off x="3467100" y="1246188"/>
            <a:ext cx="2743200" cy="439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 startAt="15"/>
            </a:pPr>
            <a:r>
              <a:rPr lang="en-US" sz="1200" b="1" dirty="0"/>
              <a:t>Intelligence</a:t>
            </a:r>
          </a:p>
          <a:p>
            <a:pPr marL="342900" indent="-342900">
              <a:spcBef>
                <a:spcPct val="50000"/>
              </a:spcBef>
              <a:buFontTx/>
              <a:buAutoNum type="arabicPeriod" startAt="15"/>
            </a:pPr>
            <a:r>
              <a:rPr lang="en-US" sz="1200" b="1" dirty="0"/>
              <a:t>Orientation to clear goals</a:t>
            </a:r>
          </a:p>
          <a:p>
            <a:pPr marL="342900" indent="-342900">
              <a:spcBef>
                <a:spcPct val="50000"/>
              </a:spcBef>
              <a:buFontTx/>
              <a:buAutoNum type="arabicPeriod" startAt="15"/>
            </a:pPr>
            <a:r>
              <a:rPr lang="en-US" sz="1200" b="1" dirty="0"/>
              <a:t>Positive response to challenges</a:t>
            </a:r>
          </a:p>
          <a:p>
            <a:pPr marL="342900" indent="-342900">
              <a:spcBef>
                <a:spcPct val="50000"/>
              </a:spcBef>
              <a:buFontTx/>
              <a:buAutoNum type="arabicPeriod" startAt="15"/>
            </a:pPr>
            <a:r>
              <a:rPr lang="en-US" sz="1200" b="1" dirty="0"/>
              <a:t>Independence</a:t>
            </a:r>
          </a:p>
          <a:p>
            <a:pPr marL="342900" indent="-342900">
              <a:spcBef>
                <a:spcPct val="50000"/>
              </a:spcBef>
              <a:buFontTx/>
              <a:buAutoNum type="arabicPeriod" startAt="15"/>
            </a:pPr>
            <a:r>
              <a:rPr lang="en-US" sz="1200" b="1" dirty="0"/>
              <a:t>Responsiveness to suggestions and criticism</a:t>
            </a:r>
          </a:p>
          <a:p>
            <a:pPr marL="342900" indent="-342900">
              <a:spcBef>
                <a:spcPct val="50000"/>
              </a:spcBef>
              <a:buFontTx/>
              <a:buAutoNum type="arabicPeriod" startAt="15"/>
            </a:pPr>
            <a:r>
              <a:rPr lang="en-US" sz="1200" b="1" dirty="0"/>
              <a:t>Time competence, efficiency</a:t>
            </a:r>
          </a:p>
          <a:p>
            <a:pPr marL="342900" indent="-342900">
              <a:spcBef>
                <a:spcPct val="50000"/>
              </a:spcBef>
              <a:buFontTx/>
              <a:buAutoNum type="arabicPeriod" startAt="15"/>
            </a:pPr>
            <a:r>
              <a:rPr lang="en-US" sz="1200" b="1" dirty="0"/>
              <a:t>Ability to make decisions quickly</a:t>
            </a:r>
          </a:p>
          <a:p>
            <a:pPr marL="342900" indent="-342900">
              <a:spcBef>
                <a:spcPct val="50000"/>
              </a:spcBef>
              <a:buFontTx/>
              <a:buAutoNum type="arabicPeriod" startAt="15"/>
            </a:pPr>
            <a:r>
              <a:rPr lang="en-US" sz="1200" b="1" dirty="0"/>
              <a:t>Responsibility</a:t>
            </a:r>
          </a:p>
          <a:p>
            <a:pPr marL="342900" indent="-342900">
              <a:spcBef>
                <a:spcPct val="50000"/>
              </a:spcBef>
              <a:buFontTx/>
              <a:buAutoNum type="arabicPeriod" startAt="15"/>
            </a:pPr>
            <a:r>
              <a:rPr lang="en-US" sz="1200" b="1" dirty="0"/>
              <a:t>Foresight</a:t>
            </a:r>
          </a:p>
          <a:p>
            <a:pPr marL="342900" indent="-342900">
              <a:spcBef>
                <a:spcPct val="50000"/>
              </a:spcBef>
              <a:buFontTx/>
              <a:buAutoNum type="arabicPeriod" startAt="15"/>
            </a:pPr>
            <a:r>
              <a:rPr lang="en-US" sz="1200" b="1" dirty="0"/>
              <a:t>Accuracy, thoroughness</a:t>
            </a:r>
          </a:p>
          <a:p>
            <a:pPr marL="342900" indent="-342900">
              <a:spcBef>
                <a:spcPct val="50000"/>
              </a:spcBef>
              <a:buFontTx/>
              <a:buAutoNum type="arabicPeriod" startAt="15"/>
            </a:pPr>
            <a:r>
              <a:rPr lang="en-US" sz="1200" b="1" dirty="0"/>
              <a:t>Cooperativeness</a:t>
            </a:r>
          </a:p>
          <a:p>
            <a:pPr marL="342900" indent="-342900">
              <a:spcBef>
                <a:spcPct val="50000"/>
              </a:spcBef>
              <a:buFontTx/>
              <a:buAutoNum type="arabicPeriod" startAt="15"/>
            </a:pPr>
            <a:r>
              <a:rPr lang="en-US" sz="1200" b="1" dirty="0"/>
              <a:t>Profit orientation</a:t>
            </a:r>
          </a:p>
          <a:p>
            <a:pPr marL="342900" indent="-342900">
              <a:spcBef>
                <a:spcPct val="50000"/>
              </a:spcBef>
              <a:buFontTx/>
              <a:buAutoNum type="arabicPeriod" startAt="15"/>
            </a:pPr>
            <a:r>
              <a:rPr lang="en-US" sz="1200" b="1" dirty="0"/>
              <a:t>Ability to learn from mistakes</a:t>
            </a:r>
          </a:p>
          <a:p>
            <a:pPr marL="342900" indent="-342900">
              <a:spcBef>
                <a:spcPct val="50000"/>
              </a:spcBef>
              <a:buFontTx/>
              <a:buAutoNum type="arabicPeriod" startAt="15"/>
            </a:pPr>
            <a:r>
              <a:rPr lang="en-US" sz="1200" b="1" dirty="0"/>
              <a:t>Sense of power</a:t>
            </a:r>
          </a:p>
        </p:txBody>
      </p:sp>
    </p:spTree>
    <p:extLst>
      <p:ext uri="{BB962C8B-B14F-4D97-AF65-F5344CB8AC3E}">
        <p14:creationId xmlns:p14="http://schemas.microsoft.com/office/powerpoint/2010/main" val="2494517120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426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Entrepreneurship Theory</a:t>
            </a:r>
          </a:p>
        </p:txBody>
      </p:sp>
      <p:sp>
        <p:nvSpPr>
          <p:cNvPr id="4874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9200"/>
            <a:ext cx="7924800" cy="5181600"/>
          </a:xfrm>
        </p:spPr>
        <p:txBody>
          <a:bodyPr/>
          <a:lstStyle/>
          <a:p>
            <a:r>
              <a:rPr lang="en-US" dirty="0"/>
              <a:t>Entrepreneurs cause entrepreneurship.</a:t>
            </a:r>
          </a:p>
          <a:p>
            <a:pPr lvl="1"/>
            <a:r>
              <a:rPr lang="en-US" dirty="0"/>
              <a:t>Entrepreneurship is a function of the entrepreneur: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Entrepreneurship is characterized as the interaction of skills related to inner control, planning and goal setting, risk taking, innovation, reality perception, use of feedback, </a:t>
            </a:r>
            <a:r>
              <a:rPr lang="en-US" dirty="0" smtClean="0"/>
              <a:t>decision-making</a:t>
            </a:r>
            <a:r>
              <a:rPr lang="en-US" dirty="0"/>
              <a:t>, human relations, and independence. 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2–</a:t>
            </a:r>
            <a:fld id="{3921DA96-7DEB-495A-BE40-2932B9F27C05}" type="slidenum">
              <a:rPr lang="en-US"/>
              <a:pPr/>
              <a:t>12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2362200"/>
            <a:ext cx="2730782" cy="117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57729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8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87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487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742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4483"/>
            <a:ext cx="9144000" cy="1215717"/>
          </a:xfrm>
        </p:spPr>
        <p:txBody>
          <a:bodyPr/>
          <a:lstStyle/>
          <a:p>
            <a:pPr marL="457200"/>
            <a:r>
              <a:rPr lang="en-US" dirty="0"/>
              <a:t>Dealing with Failure</a:t>
            </a:r>
            <a:r>
              <a:rPr lang="en-US" dirty="0" smtClean="0"/>
              <a:t>: </a:t>
            </a:r>
            <a:br>
              <a:rPr lang="en-US" dirty="0" smtClean="0"/>
            </a:br>
            <a:r>
              <a:rPr lang="en-US" dirty="0" smtClean="0"/>
              <a:t>The </a:t>
            </a:r>
            <a:r>
              <a:rPr lang="en-US" dirty="0"/>
              <a:t>Grief Recovery </a:t>
            </a:r>
            <a:r>
              <a:rPr lang="en-US" dirty="0" smtClean="0"/>
              <a:t>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7675" y="1752600"/>
            <a:ext cx="4038600" cy="4572000"/>
          </a:xfrm>
        </p:spPr>
        <p:txBody>
          <a:bodyPr/>
          <a:lstStyle/>
          <a:p>
            <a:r>
              <a:rPr lang="en-US" dirty="0" smtClean="0"/>
              <a:t>Loss </a:t>
            </a:r>
            <a:br>
              <a:rPr lang="en-US" dirty="0" smtClean="0"/>
            </a:br>
            <a:r>
              <a:rPr lang="en-US" dirty="0" smtClean="0"/>
              <a:t>Orientation</a:t>
            </a:r>
          </a:p>
          <a:p>
            <a:pPr lvl="1"/>
            <a:r>
              <a:rPr lang="en-US" dirty="0" smtClean="0"/>
              <a:t>Involves </a:t>
            </a:r>
            <a:r>
              <a:rPr lang="en-US" dirty="0"/>
              <a:t>focusing on the particular loss to </a:t>
            </a:r>
            <a:r>
              <a:rPr lang="en-US" dirty="0" smtClean="0"/>
              <a:t>construct an </a:t>
            </a:r>
            <a:r>
              <a:rPr lang="en-US" dirty="0"/>
              <a:t>account that explains why the loss </a:t>
            </a:r>
            <a:r>
              <a:rPr lang="en-US" dirty="0" smtClean="0"/>
              <a:t>occurred.</a:t>
            </a:r>
          </a:p>
          <a:p>
            <a:pPr lvl="1"/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495800" y="1752600"/>
            <a:ext cx="4191000" cy="4572000"/>
          </a:xfrm>
        </p:spPr>
        <p:txBody>
          <a:bodyPr/>
          <a:lstStyle/>
          <a:p>
            <a:r>
              <a:rPr lang="en-US" dirty="0"/>
              <a:t>Restoration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Orientation</a:t>
            </a:r>
            <a:endParaRPr lang="en-US" dirty="0"/>
          </a:p>
          <a:p>
            <a:pPr lvl="1"/>
            <a:r>
              <a:rPr lang="en-US" dirty="0" smtClean="0"/>
              <a:t>Involves both distracting </a:t>
            </a:r>
            <a:r>
              <a:rPr lang="en-US" dirty="0"/>
              <a:t>oneself from thinking about the failure event and being proactive towards secondary causes of stress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2–</a:t>
            </a:r>
            <a:fld id="{156F8987-C48D-417D-AE86-78121009D989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54185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026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Entrepreneurial </a:t>
            </a:r>
            <a:r>
              <a:rPr lang="en-US" dirty="0" smtClean="0"/>
              <a:t>Experience</a:t>
            </a:r>
            <a:endParaRPr lang="en-US" dirty="0"/>
          </a:p>
        </p:txBody>
      </p:sp>
      <p:sp>
        <p:nvSpPr>
          <p:cNvPr id="5130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Entrepreneurs</a:t>
            </a:r>
          </a:p>
          <a:p>
            <a:pPr lvl="1"/>
            <a:r>
              <a:rPr lang="en-US" dirty="0"/>
              <a:t>Create ventures much as an artist creates a painting.</a:t>
            </a:r>
          </a:p>
          <a:p>
            <a:pPr lvl="1"/>
            <a:r>
              <a:rPr lang="en-US" dirty="0"/>
              <a:t>Are formed by the lived experience of venture creation.</a:t>
            </a:r>
          </a:p>
          <a:p>
            <a:r>
              <a:rPr lang="en-US" dirty="0"/>
              <a:t>Experiential Nature of Creating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 </a:t>
            </a:r>
            <a:r>
              <a:rPr lang="en-US" dirty="0"/>
              <a:t>Sustainable Enterprise</a:t>
            </a:r>
          </a:p>
          <a:p>
            <a:pPr lvl="1"/>
            <a:r>
              <a:rPr lang="en-US" dirty="0"/>
              <a:t>Emergence of the opportunity</a:t>
            </a:r>
          </a:p>
          <a:p>
            <a:pPr lvl="1"/>
            <a:r>
              <a:rPr lang="en-US" dirty="0"/>
              <a:t>Emergence of the venture</a:t>
            </a:r>
          </a:p>
          <a:p>
            <a:pPr lvl="1"/>
            <a:r>
              <a:rPr lang="en-US" dirty="0"/>
              <a:t>End emergence of the entrepreneur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2–</a:t>
            </a:r>
            <a:fld id="{B8AD2AC0-6821-488A-8341-EB8BA8A89561}" type="slidenum">
              <a:rPr lang="en-US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49568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22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Dark Side of Entrepreneurship</a:t>
            </a:r>
            <a:endParaRPr lang="en-US" dirty="0"/>
          </a:p>
        </p:txBody>
      </p:sp>
      <p:sp>
        <p:nvSpPr>
          <p:cNvPr id="4915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50000"/>
              </a:spcBef>
            </a:pPr>
            <a:r>
              <a:rPr lang="en-US" dirty="0" smtClean="0"/>
              <a:t>The Entrepreneur’s Confrontation with Risk</a:t>
            </a:r>
          </a:p>
          <a:p>
            <a:pPr lvl="1">
              <a:spcBef>
                <a:spcPct val="50000"/>
              </a:spcBef>
            </a:pPr>
            <a:r>
              <a:rPr lang="en-US" dirty="0" smtClean="0"/>
              <a:t>Financial risk versus profit (return) motive varies in entrepreneurs’ desire for wealth.</a:t>
            </a:r>
          </a:p>
          <a:p>
            <a:pPr lvl="1">
              <a:spcBef>
                <a:spcPct val="50000"/>
              </a:spcBef>
            </a:pPr>
            <a:r>
              <a:rPr lang="en-US" dirty="0" smtClean="0"/>
              <a:t>Career risk</a:t>
            </a:r>
            <a:r>
              <a:rPr lang="en-US" dirty="0" smtClean="0">
                <a:cs typeface="Arial" pitchFamily="34" charset="0"/>
              </a:rPr>
              <a:t>—</a:t>
            </a:r>
            <a:r>
              <a:rPr lang="en-US" dirty="0" smtClean="0"/>
              <a:t>loss of employment security</a:t>
            </a:r>
          </a:p>
          <a:p>
            <a:pPr lvl="1">
              <a:spcBef>
                <a:spcPct val="50000"/>
              </a:spcBef>
            </a:pPr>
            <a:r>
              <a:rPr lang="en-US" dirty="0" smtClean="0"/>
              <a:t>Family and social risk</a:t>
            </a:r>
            <a:r>
              <a:rPr lang="en-US" dirty="0" smtClean="0">
                <a:cs typeface="Arial" pitchFamily="34" charset="0"/>
              </a:rPr>
              <a:t>—competing commitments of work and family</a:t>
            </a:r>
          </a:p>
          <a:p>
            <a:pPr lvl="1">
              <a:spcBef>
                <a:spcPct val="50000"/>
              </a:spcBef>
            </a:pPr>
            <a:r>
              <a:rPr lang="en-US" dirty="0" smtClean="0"/>
              <a:t>Psychic risk</a:t>
            </a:r>
            <a:r>
              <a:rPr lang="en-US" dirty="0" smtClean="0">
                <a:cs typeface="Arial" pitchFamily="34" charset="0"/>
              </a:rPr>
              <a:t>—psychological impact of failure on the well-being of entrepreneurs</a:t>
            </a:r>
            <a:endParaRPr lang="en-US" dirty="0"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2–</a:t>
            </a:r>
            <a:fld id="{DE910D27-63F7-44BA-95AA-D084FABAC863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617745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2–</a:t>
            </a:r>
            <a:fld id="{38CA17C8-2D8C-42BB-96BB-A1F185C726C2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193541" name="Rectangle 5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20813">
              <a:tabLst>
                <a:tab pos="1147763" algn="ctr"/>
              </a:tabLst>
            </a:pP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600" dirty="0" smtClean="0">
                <a:solidFill>
                  <a:schemeClr val="bg1"/>
                </a:solidFill>
                <a:effectLst/>
                <a:cs typeface="Tahoma" pitchFamily="34" charset="0"/>
              </a:rPr>
              <a:t>2.1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Typology of Entrepreneurial Styles </a:t>
            </a:r>
          </a:p>
        </p:txBody>
      </p:sp>
      <p:sp>
        <p:nvSpPr>
          <p:cNvPr id="193542" name="Rectangle 6"/>
          <p:cNvSpPr>
            <a:spLocks noChangeArrowheads="1"/>
          </p:cNvSpPr>
          <p:nvPr/>
        </p:nvSpPr>
        <p:spPr bwMode="auto">
          <a:xfrm>
            <a:off x="360363" y="6088184"/>
            <a:ext cx="42116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</a:t>
            </a:r>
            <a:r>
              <a:rPr lang="en-US" sz="800" b="1" dirty="0">
                <a:solidFill>
                  <a:srgbClr val="0099CC"/>
                </a:solidFill>
              </a:rPr>
              <a:t>:</a:t>
            </a:r>
            <a:r>
              <a:rPr lang="en-US" sz="800" dirty="0">
                <a:solidFill>
                  <a:srgbClr val="0099CC"/>
                </a:solidFill>
              </a:rPr>
              <a:t> Thomas Monroy and Robert Folger, “A Typology of Entrepreneurial Styles: Beyond Economic Rationality,” </a:t>
            </a:r>
            <a:r>
              <a:rPr lang="en-US" sz="800" i="1" dirty="0">
                <a:solidFill>
                  <a:srgbClr val="0099CC"/>
                </a:solidFill>
              </a:rPr>
              <a:t>Journal of Private Enterprise </a:t>
            </a:r>
            <a:r>
              <a:rPr lang="en-US" sz="800" dirty="0" smtClean="0">
                <a:solidFill>
                  <a:srgbClr val="0099CC"/>
                </a:solidFill>
              </a:rPr>
              <a:t>9, no. 2 </a:t>
            </a:r>
            <a:r>
              <a:rPr lang="en-US" sz="800" dirty="0">
                <a:solidFill>
                  <a:srgbClr val="0099CC"/>
                </a:solidFill>
              </a:rPr>
              <a:t>(1993): 71.</a:t>
            </a:r>
          </a:p>
        </p:txBody>
      </p:sp>
      <p:pic>
        <p:nvPicPr>
          <p:cNvPr id="193543" name="Picture 7" descr="02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75" y="1168400"/>
            <a:ext cx="5673725" cy="4852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546800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193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618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Entrepreneurs: Type A Personalities </a:t>
            </a:r>
          </a:p>
        </p:txBody>
      </p:sp>
      <p:sp>
        <p:nvSpPr>
          <p:cNvPr id="4956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35000"/>
              </a:spcBef>
            </a:pPr>
            <a:r>
              <a:rPr lang="en-US" dirty="0"/>
              <a:t>Chronic and severe sense of time urgency.</a:t>
            </a:r>
          </a:p>
          <a:p>
            <a:pPr>
              <a:spcBef>
                <a:spcPct val="35000"/>
              </a:spcBef>
            </a:pPr>
            <a:r>
              <a:rPr lang="en-US" dirty="0"/>
              <a:t>Constant involvement in multiple projects subject to deadlines. </a:t>
            </a:r>
          </a:p>
          <a:p>
            <a:pPr>
              <a:spcBef>
                <a:spcPct val="35000"/>
              </a:spcBef>
            </a:pPr>
            <a:r>
              <a:rPr lang="en-US" dirty="0"/>
              <a:t>Neglect of all aspects of life except work.</a:t>
            </a:r>
          </a:p>
          <a:p>
            <a:pPr>
              <a:spcBef>
                <a:spcPct val="35000"/>
              </a:spcBef>
            </a:pPr>
            <a:r>
              <a:rPr lang="en-US" dirty="0"/>
              <a:t>A tendency to take on excessive responsibility, combined with the feeling that “Only I am capable of taking care of this matter.”</a:t>
            </a:r>
          </a:p>
          <a:p>
            <a:pPr>
              <a:spcBef>
                <a:spcPct val="35000"/>
              </a:spcBef>
            </a:pPr>
            <a:r>
              <a:rPr lang="en-US" dirty="0"/>
              <a:t>Explosiveness of speech and a tendency to speak faster than most people.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2–</a:t>
            </a:r>
            <a:fld id="{8C43F8DE-5710-4955-8A6F-FED122AF05D2}" type="slidenum">
              <a:rPr lang="en-US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392589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666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Stress and the Entrepreneur</a:t>
            </a:r>
          </a:p>
        </p:txBody>
      </p:sp>
      <p:sp>
        <p:nvSpPr>
          <p:cNvPr id="4976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50000"/>
              </a:spcBef>
            </a:pPr>
            <a:r>
              <a:rPr lang="en-US" dirty="0"/>
              <a:t>Entrepreneurial Stress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The extent to which entrepreneurs’ work demands and expectations exceed their abilities to perform as venture initiators, they are likely to experience stress.</a:t>
            </a:r>
          </a:p>
          <a:p>
            <a:pPr>
              <a:spcBef>
                <a:spcPct val="50000"/>
              </a:spcBef>
            </a:pPr>
            <a:r>
              <a:rPr lang="en-US" dirty="0" smtClean="0"/>
              <a:t>Sources </a:t>
            </a:r>
            <a:r>
              <a:rPr lang="en-US" dirty="0"/>
              <a:t>of Entrepreneurial Stress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Loneliness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Immersion in business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People problems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Need to achieve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2–</a:t>
            </a:r>
            <a:fld id="{21DC0163-2883-4779-B511-1C9F36F68A83}" type="slidenum">
              <a:rPr lang="en-US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70337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714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Dealing with Stress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1752599" y="1449154"/>
            <a:ext cx="5638801" cy="4342046"/>
            <a:chOff x="1752599" y="1449154"/>
            <a:chExt cx="5638801" cy="4342046"/>
          </a:xfrm>
        </p:grpSpPr>
        <p:sp>
          <p:nvSpPr>
            <p:cNvPr id="18" name="Oval 17"/>
            <p:cNvSpPr/>
            <p:nvPr/>
          </p:nvSpPr>
          <p:spPr>
            <a:xfrm>
              <a:off x="2209800" y="1752600"/>
              <a:ext cx="4800600" cy="3770039"/>
            </a:xfrm>
            <a:prstGeom prst="ellipse">
              <a:avLst/>
            </a:prstGeom>
            <a:no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3385074" y="1449154"/>
              <a:ext cx="2373851" cy="799251"/>
            </a:xfrm>
            <a:custGeom>
              <a:avLst/>
              <a:gdLst>
                <a:gd name="connsiteX0" fmla="*/ 0 w 2373851"/>
                <a:gd name="connsiteY0" fmla="*/ 133211 h 799251"/>
                <a:gd name="connsiteX1" fmla="*/ 133211 w 2373851"/>
                <a:gd name="connsiteY1" fmla="*/ 0 h 799251"/>
                <a:gd name="connsiteX2" fmla="*/ 2240640 w 2373851"/>
                <a:gd name="connsiteY2" fmla="*/ 0 h 799251"/>
                <a:gd name="connsiteX3" fmla="*/ 2373851 w 2373851"/>
                <a:gd name="connsiteY3" fmla="*/ 133211 h 799251"/>
                <a:gd name="connsiteX4" fmla="*/ 2373851 w 2373851"/>
                <a:gd name="connsiteY4" fmla="*/ 666040 h 799251"/>
                <a:gd name="connsiteX5" fmla="*/ 2240640 w 2373851"/>
                <a:gd name="connsiteY5" fmla="*/ 799251 h 799251"/>
                <a:gd name="connsiteX6" fmla="*/ 133211 w 2373851"/>
                <a:gd name="connsiteY6" fmla="*/ 799251 h 799251"/>
                <a:gd name="connsiteX7" fmla="*/ 0 w 2373851"/>
                <a:gd name="connsiteY7" fmla="*/ 666040 h 799251"/>
                <a:gd name="connsiteX8" fmla="*/ 0 w 2373851"/>
                <a:gd name="connsiteY8" fmla="*/ 133211 h 799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73851" h="799251">
                  <a:moveTo>
                    <a:pt x="0" y="133211"/>
                  </a:moveTo>
                  <a:cubicBezTo>
                    <a:pt x="0" y="59641"/>
                    <a:pt x="59641" y="0"/>
                    <a:pt x="133211" y="0"/>
                  </a:cubicBezTo>
                  <a:lnTo>
                    <a:pt x="2240640" y="0"/>
                  </a:lnTo>
                  <a:cubicBezTo>
                    <a:pt x="2314210" y="0"/>
                    <a:pt x="2373851" y="59641"/>
                    <a:pt x="2373851" y="133211"/>
                  </a:cubicBezTo>
                  <a:lnTo>
                    <a:pt x="2373851" y="666040"/>
                  </a:lnTo>
                  <a:cubicBezTo>
                    <a:pt x="2373851" y="739610"/>
                    <a:pt x="2314210" y="799251"/>
                    <a:pt x="2240640" y="799251"/>
                  </a:cubicBezTo>
                  <a:lnTo>
                    <a:pt x="133211" y="799251"/>
                  </a:lnTo>
                  <a:cubicBezTo>
                    <a:pt x="59641" y="799251"/>
                    <a:pt x="0" y="739610"/>
                    <a:pt x="0" y="666040"/>
                  </a:cubicBezTo>
                  <a:lnTo>
                    <a:pt x="0" y="133211"/>
                  </a:lnTo>
                  <a:close/>
                </a:path>
              </a:pathLst>
            </a:cu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976" tIns="99976" rIns="99976" bIns="99976" numCol="1" spcCol="1270" anchor="ctr" anchorCtr="0">
              <a:noAutofit/>
            </a:bodyPr>
            <a:lstStyle/>
            <a:p>
              <a:pPr lvl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kern="1200" smtClean="0">
                  <a:latin typeface="Arial" pitchFamily="34" charset="0"/>
                  <a:cs typeface="Arial" pitchFamily="34" charset="0"/>
                </a:rPr>
                <a:t>Networking</a:t>
              </a:r>
              <a:endParaRPr lang="en-US" sz="1600" b="1" kern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Freeform 7"/>
            <p:cNvSpPr/>
            <p:nvPr/>
          </p:nvSpPr>
          <p:spPr>
            <a:xfrm>
              <a:off x="5017549" y="2391664"/>
              <a:ext cx="2373851" cy="799251"/>
            </a:xfrm>
            <a:custGeom>
              <a:avLst/>
              <a:gdLst>
                <a:gd name="connsiteX0" fmla="*/ 0 w 2373851"/>
                <a:gd name="connsiteY0" fmla="*/ 133211 h 799251"/>
                <a:gd name="connsiteX1" fmla="*/ 133211 w 2373851"/>
                <a:gd name="connsiteY1" fmla="*/ 0 h 799251"/>
                <a:gd name="connsiteX2" fmla="*/ 2240640 w 2373851"/>
                <a:gd name="connsiteY2" fmla="*/ 0 h 799251"/>
                <a:gd name="connsiteX3" fmla="*/ 2373851 w 2373851"/>
                <a:gd name="connsiteY3" fmla="*/ 133211 h 799251"/>
                <a:gd name="connsiteX4" fmla="*/ 2373851 w 2373851"/>
                <a:gd name="connsiteY4" fmla="*/ 666040 h 799251"/>
                <a:gd name="connsiteX5" fmla="*/ 2240640 w 2373851"/>
                <a:gd name="connsiteY5" fmla="*/ 799251 h 799251"/>
                <a:gd name="connsiteX6" fmla="*/ 133211 w 2373851"/>
                <a:gd name="connsiteY6" fmla="*/ 799251 h 799251"/>
                <a:gd name="connsiteX7" fmla="*/ 0 w 2373851"/>
                <a:gd name="connsiteY7" fmla="*/ 666040 h 799251"/>
                <a:gd name="connsiteX8" fmla="*/ 0 w 2373851"/>
                <a:gd name="connsiteY8" fmla="*/ 133211 h 799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73851" h="799251">
                  <a:moveTo>
                    <a:pt x="0" y="133211"/>
                  </a:moveTo>
                  <a:cubicBezTo>
                    <a:pt x="0" y="59641"/>
                    <a:pt x="59641" y="0"/>
                    <a:pt x="133211" y="0"/>
                  </a:cubicBezTo>
                  <a:lnTo>
                    <a:pt x="2240640" y="0"/>
                  </a:lnTo>
                  <a:cubicBezTo>
                    <a:pt x="2314210" y="0"/>
                    <a:pt x="2373851" y="59641"/>
                    <a:pt x="2373851" y="133211"/>
                  </a:cubicBezTo>
                  <a:lnTo>
                    <a:pt x="2373851" y="666040"/>
                  </a:lnTo>
                  <a:cubicBezTo>
                    <a:pt x="2373851" y="739610"/>
                    <a:pt x="2314210" y="799251"/>
                    <a:pt x="2240640" y="799251"/>
                  </a:cubicBezTo>
                  <a:lnTo>
                    <a:pt x="133211" y="799251"/>
                  </a:lnTo>
                  <a:cubicBezTo>
                    <a:pt x="59641" y="799251"/>
                    <a:pt x="0" y="739610"/>
                    <a:pt x="0" y="666040"/>
                  </a:cubicBezTo>
                  <a:lnTo>
                    <a:pt x="0" y="133211"/>
                  </a:lnTo>
                  <a:close/>
                </a:path>
              </a:pathLst>
            </a:cu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976" tIns="99976" rIns="99976" bIns="99976" numCol="1" spcCol="1270" anchor="ctr" anchorCtr="0">
              <a:noAutofit/>
            </a:bodyPr>
            <a:lstStyle/>
            <a:p>
              <a:pPr lvl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kern="1200" smtClean="0">
                  <a:latin typeface="Arial" pitchFamily="34" charset="0"/>
                  <a:cs typeface="Arial" pitchFamily="34" charset="0"/>
                </a:rPr>
                <a:t>Getting away </a:t>
              </a:r>
              <a:br>
                <a:rPr lang="en-US" sz="1600" b="1" kern="1200" smtClean="0">
                  <a:latin typeface="Arial" pitchFamily="34" charset="0"/>
                  <a:cs typeface="Arial" pitchFamily="34" charset="0"/>
                </a:rPr>
              </a:br>
              <a:r>
                <a:rPr lang="en-US" sz="1600" b="1" kern="1200" smtClean="0">
                  <a:latin typeface="Arial" pitchFamily="34" charset="0"/>
                  <a:cs typeface="Arial" pitchFamily="34" charset="0"/>
                </a:rPr>
                <a:t>from it all</a:t>
              </a:r>
              <a:endParaRPr lang="en-US" sz="1600" b="1" kern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>
              <a:off x="5017549" y="3733800"/>
              <a:ext cx="2373851" cy="799251"/>
            </a:xfrm>
            <a:custGeom>
              <a:avLst/>
              <a:gdLst>
                <a:gd name="connsiteX0" fmla="*/ 0 w 2373851"/>
                <a:gd name="connsiteY0" fmla="*/ 133211 h 799251"/>
                <a:gd name="connsiteX1" fmla="*/ 133211 w 2373851"/>
                <a:gd name="connsiteY1" fmla="*/ 0 h 799251"/>
                <a:gd name="connsiteX2" fmla="*/ 2240640 w 2373851"/>
                <a:gd name="connsiteY2" fmla="*/ 0 h 799251"/>
                <a:gd name="connsiteX3" fmla="*/ 2373851 w 2373851"/>
                <a:gd name="connsiteY3" fmla="*/ 133211 h 799251"/>
                <a:gd name="connsiteX4" fmla="*/ 2373851 w 2373851"/>
                <a:gd name="connsiteY4" fmla="*/ 666040 h 799251"/>
                <a:gd name="connsiteX5" fmla="*/ 2240640 w 2373851"/>
                <a:gd name="connsiteY5" fmla="*/ 799251 h 799251"/>
                <a:gd name="connsiteX6" fmla="*/ 133211 w 2373851"/>
                <a:gd name="connsiteY6" fmla="*/ 799251 h 799251"/>
                <a:gd name="connsiteX7" fmla="*/ 0 w 2373851"/>
                <a:gd name="connsiteY7" fmla="*/ 666040 h 799251"/>
                <a:gd name="connsiteX8" fmla="*/ 0 w 2373851"/>
                <a:gd name="connsiteY8" fmla="*/ 133211 h 799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73851" h="799251">
                  <a:moveTo>
                    <a:pt x="0" y="133211"/>
                  </a:moveTo>
                  <a:cubicBezTo>
                    <a:pt x="0" y="59641"/>
                    <a:pt x="59641" y="0"/>
                    <a:pt x="133211" y="0"/>
                  </a:cubicBezTo>
                  <a:lnTo>
                    <a:pt x="2240640" y="0"/>
                  </a:lnTo>
                  <a:cubicBezTo>
                    <a:pt x="2314210" y="0"/>
                    <a:pt x="2373851" y="59641"/>
                    <a:pt x="2373851" y="133211"/>
                  </a:cubicBezTo>
                  <a:lnTo>
                    <a:pt x="2373851" y="666040"/>
                  </a:lnTo>
                  <a:cubicBezTo>
                    <a:pt x="2373851" y="739610"/>
                    <a:pt x="2314210" y="799251"/>
                    <a:pt x="2240640" y="799251"/>
                  </a:cubicBezTo>
                  <a:lnTo>
                    <a:pt x="133211" y="799251"/>
                  </a:lnTo>
                  <a:cubicBezTo>
                    <a:pt x="59641" y="799251"/>
                    <a:pt x="0" y="739610"/>
                    <a:pt x="0" y="666040"/>
                  </a:cubicBezTo>
                  <a:lnTo>
                    <a:pt x="0" y="133211"/>
                  </a:lnTo>
                  <a:close/>
                </a:path>
              </a:pathLst>
            </a:cu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976" tIns="99976" rIns="99976" bIns="99976" numCol="1" spcCol="1270" anchor="ctr" anchorCtr="0">
              <a:noAutofit/>
            </a:bodyPr>
            <a:lstStyle/>
            <a:p>
              <a:pPr lvl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kern="1200" dirty="0" smtClean="0">
                  <a:latin typeface="Arial" pitchFamily="34" charset="0"/>
                  <a:cs typeface="Arial" pitchFamily="34" charset="0"/>
                </a:rPr>
                <a:t>Communicating </a:t>
              </a:r>
              <a:br>
                <a:rPr lang="en-US" sz="1600" b="1" kern="1200" dirty="0" smtClean="0">
                  <a:latin typeface="Arial" pitchFamily="34" charset="0"/>
                  <a:cs typeface="Arial" pitchFamily="34" charset="0"/>
                </a:rPr>
              </a:br>
              <a:r>
                <a:rPr lang="en-US" sz="1600" b="1" kern="1200" dirty="0" smtClean="0">
                  <a:latin typeface="Arial" pitchFamily="34" charset="0"/>
                  <a:cs typeface="Arial" pitchFamily="34" charset="0"/>
                </a:rPr>
                <a:t>with employees</a:t>
              </a:r>
              <a:endParaRPr lang="en-US" sz="1600" b="1" kern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>
              <a:off x="3385074" y="4991949"/>
              <a:ext cx="2373851" cy="799251"/>
            </a:xfrm>
            <a:custGeom>
              <a:avLst/>
              <a:gdLst>
                <a:gd name="connsiteX0" fmla="*/ 0 w 2373851"/>
                <a:gd name="connsiteY0" fmla="*/ 133211 h 799251"/>
                <a:gd name="connsiteX1" fmla="*/ 133211 w 2373851"/>
                <a:gd name="connsiteY1" fmla="*/ 0 h 799251"/>
                <a:gd name="connsiteX2" fmla="*/ 2240640 w 2373851"/>
                <a:gd name="connsiteY2" fmla="*/ 0 h 799251"/>
                <a:gd name="connsiteX3" fmla="*/ 2373851 w 2373851"/>
                <a:gd name="connsiteY3" fmla="*/ 133211 h 799251"/>
                <a:gd name="connsiteX4" fmla="*/ 2373851 w 2373851"/>
                <a:gd name="connsiteY4" fmla="*/ 666040 h 799251"/>
                <a:gd name="connsiteX5" fmla="*/ 2240640 w 2373851"/>
                <a:gd name="connsiteY5" fmla="*/ 799251 h 799251"/>
                <a:gd name="connsiteX6" fmla="*/ 133211 w 2373851"/>
                <a:gd name="connsiteY6" fmla="*/ 799251 h 799251"/>
                <a:gd name="connsiteX7" fmla="*/ 0 w 2373851"/>
                <a:gd name="connsiteY7" fmla="*/ 666040 h 799251"/>
                <a:gd name="connsiteX8" fmla="*/ 0 w 2373851"/>
                <a:gd name="connsiteY8" fmla="*/ 133211 h 799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73851" h="799251">
                  <a:moveTo>
                    <a:pt x="0" y="133211"/>
                  </a:moveTo>
                  <a:cubicBezTo>
                    <a:pt x="0" y="59641"/>
                    <a:pt x="59641" y="0"/>
                    <a:pt x="133211" y="0"/>
                  </a:cubicBezTo>
                  <a:lnTo>
                    <a:pt x="2240640" y="0"/>
                  </a:lnTo>
                  <a:cubicBezTo>
                    <a:pt x="2314210" y="0"/>
                    <a:pt x="2373851" y="59641"/>
                    <a:pt x="2373851" y="133211"/>
                  </a:cubicBezTo>
                  <a:lnTo>
                    <a:pt x="2373851" y="666040"/>
                  </a:lnTo>
                  <a:cubicBezTo>
                    <a:pt x="2373851" y="739610"/>
                    <a:pt x="2314210" y="799251"/>
                    <a:pt x="2240640" y="799251"/>
                  </a:cubicBezTo>
                  <a:lnTo>
                    <a:pt x="133211" y="799251"/>
                  </a:lnTo>
                  <a:cubicBezTo>
                    <a:pt x="59641" y="799251"/>
                    <a:pt x="0" y="739610"/>
                    <a:pt x="0" y="666040"/>
                  </a:cubicBezTo>
                  <a:lnTo>
                    <a:pt x="0" y="133211"/>
                  </a:lnTo>
                  <a:close/>
                </a:path>
              </a:pathLst>
            </a:cu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976" tIns="99976" rIns="99976" bIns="99976" numCol="1" spcCol="1270" anchor="ctr" anchorCtr="0">
              <a:noAutofit/>
            </a:bodyPr>
            <a:lstStyle/>
            <a:p>
              <a:pPr lvl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kern="1200" smtClean="0">
                  <a:latin typeface="Arial" pitchFamily="34" charset="0"/>
                  <a:cs typeface="Arial" pitchFamily="34" charset="0"/>
                </a:rPr>
                <a:t>Finding satisfaction outside the company</a:t>
              </a:r>
              <a:endParaRPr lang="en-US" sz="1600" b="1" kern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1752599" y="3733800"/>
              <a:ext cx="2373851" cy="799251"/>
            </a:xfrm>
            <a:custGeom>
              <a:avLst/>
              <a:gdLst>
                <a:gd name="connsiteX0" fmla="*/ 0 w 2373851"/>
                <a:gd name="connsiteY0" fmla="*/ 133211 h 799251"/>
                <a:gd name="connsiteX1" fmla="*/ 133211 w 2373851"/>
                <a:gd name="connsiteY1" fmla="*/ 0 h 799251"/>
                <a:gd name="connsiteX2" fmla="*/ 2240640 w 2373851"/>
                <a:gd name="connsiteY2" fmla="*/ 0 h 799251"/>
                <a:gd name="connsiteX3" fmla="*/ 2373851 w 2373851"/>
                <a:gd name="connsiteY3" fmla="*/ 133211 h 799251"/>
                <a:gd name="connsiteX4" fmla="*/ 2373851 w 2373851"/>
                <a:gd name="connsiteY4" fmla="*/ 666040 h 799251"/>
                <a:gd name="connsiteX5" fmla="*/ 2240640 w 2373851"/>
                <a:gd name="connsiteY5" fmla="*/ 799251 h 799251"/>
                <a:gd name="connsiteX6" fmla="*/ 133211 w 2373851"/>
                <a:gd name="connsiteY6" fmla="*/ 799251 h 799251"/>
                <a:gd name="connsiteX7" fmla="*/ 0 w 2373851"/>
                <a:gd name="connsiteY7" fmla="*/ 666040 h 799251"/>
                <a:gd name="connsiteX8" fmla="*/ 0 w 2373851"/>
                <a:gd name="connsiteY8" fmla="*/ 133211 h 799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73851" h="799251">
                  <a:moveTo>
                    <a:pt x="0" y="133211"/>
                  </a:moveTo>
                  <a:cubicBezTo>
                    <a:pt x="0" y="59641"/>
                    <a:pt x="59641" y="0"/>
                    <a:pt x="133211" y="0"/>
                  </a:cubicBezTo>
                  <a:lnTo>
                    <a:pt x="2240640" y="0"/>
                  </a:lnTo>
                  <a:cubicBezTo>
                    <a:pt x="2314210" y="0"/>
                    <a:pt x="2373851" y="59641"/>
                    <a:pt x="2373851" y="133211"/>
                  </a:cubicBezTo>
                  <a:lnTo>
                    <a:pt x="2373851" y="666040"/>
                  </a:lnTo>
                  <a:cubicBezTo>
                    <a:pt x="2373851" y="739610"/>
                    <a:pt x="2314210" y="799251"/>
                    <a:pt x="2240640" y="799251"/>
                  </a:cubicBezTo>
                  <a:lnTo>
                    <a:pt x="133211" y="799251"/>
                  </a:lnTo>
                  <a:cubicBezTo>
                    <a:pt x="59641" y="799251"/>
                    <a:pt x="0" y="739610"/>
                    <a:pt x="0" y="666040"/>
                  </a:cubicBezTo>
                  <a:lnTo>
                    <a:pt x="0" y="133211"/>
                  </a:lnTo>
                  <a:close/>
                </a:path>
              </a:pathLst>
            </a:cu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976" tIns="99976" rIns="99976" bIns="99976" numCol="1" spcCol="1270" anchor="ctr" anchorCtr="0">
              <a:noAutofit/>
            </a:bodyPr>
            <a:lstStyle/>
            <a:p>
              <a:pPr lvl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kern="1200" smtClean="0">
                  <a:latin typeface="Arial" pitchFamily="34" charset="0"/>
                  <a:cs typeface="Arial" pitchFamily="34" charset="0"/>
                </a:rPr>
                <a:t>Delegating</a:t>
              </a:r>
              <a:endParaRPr lang="en-US" sz="1600" b="1" kern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Freeform 15"/>
            <p:cNvSpPr/>
            <p:nvPr/>
          </p:nvSpPr>
          <p:spPr>
            <a:xfrm>
              <a:off x="1752599" y="2391664"/>
              <a:ext cx="2373851" cy="799251"/>
            </a:xfrm>
            <a:custGeom>
              <a:avLst/>
              <a:gdLst>
                <a:gd name="connsiteX0" fmla="*/ 0 w 2373851"/>
                <a:gd name="connsiteY0" fmla="*/ 133211 h 799251"/>
                <a:gd name="connsiteX1" fmla="*/ 133211 w 2373851"/>
                <a:gd name="connsiteY1" fmla="*/ 0 h 799251"/>
                <a:gd name="connsiteX2" fmla="*/ 2240640 w 2373851"/>
                <a:gd name="connsiteY2" fmla="*/ 0 h 799251"/>
                <a:gd name="connsiteX3" fmla="*/ 2373851 w 2373851"/>
                <a:gd name="connsiteY3" fmla="*/ 133211 h 799251"/>
                <a:gd name="connsiteX4" fmla="*/ 2373851 w 2373851"/>
                <a:gd name="connsiteY4" fmla="*/ 666040 h 799251"/>
                <a:gd name="connsiteX5" fmla="*/ 2240640 w 2373851"/>
                <a:gd name="connsiteY5" fmla="*/ 799251 h 799251"/>
                <a:gd name="connsiteX6" fmla="*/ 133211 w 2373851"/>
                <a:gd name="connsiteY6" fmla="*/ 799251 h 799251"/>
                <a:gd name="connsiteX7" fmla="*/ 0 w 2373851"/>
                <a:gd name="connsiteY7" fmla="*/ 666040 h 799251"/>
                <a:gd name="connsiteX8" fmla="*/ 0 w 2373851"/>
                <a:gd name="connsiteY8" fmla="*/ 133211 h 799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73851" h="799251">
                  <a:moveTo>
                    <a:pt x="0" y="133211"/>
                  </a:moveTo>
                  <a:cubicBezTo>
                    <a:pt x="0" y="59641"/>
                    <a:pt x="59641" y="0"/>
                    <a:pt x="133211" y="0"/>
                  </a:cubicBezTo>
                  <a:lnTo>
                    <a:pt x="2240640" y="0"/>
                  </a:lnTo>
                  <a:cubicBezTo>
                    <a:pt x="2314210" y="0"/>
                    <a:pt x="2373851" y="59641"/>
                    <a:pt x="2373851" y="133211"/>
                  </a:cubicBezTo>
                  <a:lnTo>
                    <a:pt x="2373851" y="666040"/>
                  </a:lnTo>
                  <a:cubicBezTo>
                    <a:pt x="2373851" y="739610"/>
                    <a:pt x="2314210" y="799251"/>
                    <a:pt x="2240640" y="799251"/>
                  </a:cubicBezTo>
                  <a:lnTo>
                    <a:pt x="133211" y="799251"/>
                  </a:lnTo>
                  <a:cubicBezTo>
                    <a:pt x="59641" y="799251"/>
                    <a:pt x="0" y="739610"/>
                    <a:pt x="0" y="666040"/>
                  </a:cubicBezTo>
                  <a:lnTo>
                    <a:pt x="0" y="133211"/>
                  </a:lnTo>
                  <a:close/>
                </a:path>
              </a:pathLst>
            </a:cu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976" tIns="99976" rIns="99976" bIns="99976" numCol="1" spcCol="1270" anchor="ctr" anchorCtr="0">
              <a:noAutofit/>
            </a:bodyPr>
            <a:lstStyle/>
            <a:p>
              <a:pPr lvl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kern="1200" dirty="0" smtClean="0">
                  <a:latin typeface="Arial" pitchFamily="34" charset="0"/>
                  <a:cs typeface="Arial" pitchFamily="34" charset="0"/>
                </a:rPr>
                <a:t>Exercising</a:t>
              </a:r>
              <a:br>
                <a:rPr lang="en-US" sz="1600" b="1" kern="1200" dirty="0" smtClean="0">
                  <a:latin typeface="Arial" pitchFamily="34" charset="0"/>
                  <a:cs typeface="Arial" pitchFamily="34" charset="0"/>
                </a:rPr>
              </a:br>
              <a:r>
                <a:rPr lang="en-US" sz="1600" b="1" kern="1200" dirty="0" smtClean="0">
                  <a:latin typeface="Arial" pitchFamily="34" charset="0"/>
                  <a:cs typeface="Arial" pitchFamily="34" charset="0"/>
                </a:rPr>
                <a:t>rigorously</a:t>
              </a:r>
              <a:endParaRPr lang="en-US" sz="1600" b="1" kern="12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2–</a:t>
            </a:r>
            <a:fld id="{8BA873AF-E26E-4F9C-94FD-5E37F9F0EF12}" type="slidenum">
              <a:rPr lang="en-US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354905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5" name="Rectangle 11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11276" name="Rectangle 1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4488" indent="-344488">
              <a:spcBef>
                <a:spcPts val="1200"/>
              </a:spcBef>
              <a:buSzPct val="100000"/>
              <a:buFont typeface="+mj-lt"/>
              <a:buAutoNum type="arabicPeriod"/>
            </a:pPr>
            <a:r>
              <a:rPr lang="en-US" sz="2400" dirty="0" smtClean="0"/>
              <a:t>To describe the entrepreneurial mind-set and entrepreneurial cognition</a:t>
            </a:r>
          </a:p>
          <a:p>
            <a:pPr marL="344488" indent="-344488">
              <a:spcBef>
                <a:spcPts val="1200"/>
              </a:spcBef>
              <a:buSzPct val="100000"/>
              <a:buFont typeface="+mj-lt"/>
              <a:buAutoNum type="arabicPeriod"/>
            </a:pPr>
            <a:r>
              <a:rPr lang="en-US" sz="2400" dirty="0" smtClean="0"/>
              <a:t>To identify and discuss the most commonly cited characteristics found in successful entrepreneurs</a:t>
            </a:r>
          </a:p>
          <a:p>
            <a:pPr marL="344488" indent="-344488">
              <a:spcBef>
                <a:spcPts val="1200"/>
              </a:spcBef>
              <a:buSzPct val="100000"/>
              <a:buFont typeface="+mj-lt"/>
              <a:buAutoNum type="arabicPeriod"/>
            </a:pPr>
            <a:r>
              <a:rPr lang="en-US" sz="2400" dirty="0" smtClean="0"/>
              <a:t>To discuss the “dark side” of entrepreneurship</a:t>
            </a:r>
          </a:p>
          <a:p>
            <a:pPr marL="344488" indent="-344488">
              <a:spcBef>
                <a:spcPts val="1200"/>
              </a:spcBef>
              <a:buSzPct val="100000"/>
              <a:buFont typeface="+mj-lt"/>
              <a:buAutoNum type="arabicPeriod"/>
            </a:pPr>
            <a:r>
              <a:rPr lang="en-US" sz="2400" dirty="0" smtClean="0"/>
              <a:t>To identify and describe the different types of risk entrepreneurs face as well as the major causes of stress for these individuals and the ways they can handle stress</a:t>
            </a:r>
          </a:p>
          <a:p>
            <a:pPr marL="344488" indent="-344488">
              <a:spcBef>
                <a:spcPts val="1200"/>
              </a:spcBef>
              <a:buSzPct val="100000"/>
              <a:buFont typeface="+mj-lt"/>
              <a:buAutoNum type="arabicPeriod"/>
            </a:pPr>
            <a:r>
              <a:rPr lang="en-US" sz="2400" dirty="0" smtClean="0"/>
              <a:t>To discuss the ethical dilemmas confronting entrepreneurs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2–</a:t>
            </a:r>
            <a:fld id="{24ED3232-D131-4E75-9178-888CD36C0390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213336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62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Entrepreneurial Ego</a:t>
            </a:r>
          </a:p>
        </p:txBody>
      </p:sp>
      <p:sp>
        <p:nvSpPr>
          <p:cNvPr id="5017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9200"/>
            <a:ext cx="7620000" cy="5181600"/>
          </a:xfrm>
        </p:spPr>
        <p:txBody>
          <a:bodyPr/>
          <a:lstStyle/>
          <a:p>
            <a:r>
              <a:rPr lang="en-US" dirty="0" smtClean="0"/>
              <a:t>Self-Destructive </a:t>
            </a:r>
            <a:r>
              <a:rPr lang="en-US" dirty="0"/>
              <a:t>Characteristics</a:t>
            </a:r>
          </a:p>
          <a:p>
            <a:pPr lvl="1"/>
            <a:r>
              <a:rPr lang="en-US" dirty="0"/>
              <a:t>Overbearing need for control</a:t>
            </a:r>
          </a:p>
          <a:p>
            <a:pPr lvl="1"/>
            <a:r>
              <a:rPr lang="en-US" dirty="0"/>
              <a:t>Sense of distrust</a:t>
            </a:r>
          </a:p>
          <a:p>
            <a:pPr lvl="1"/>
            <a:r>
              <a:rPr lang="en-US" dirty="0"/>
              <a:t>Overriding desire for success</a:t>
            </a:r>
          </a:p>
          <a:p>
            <a:pPr lvl="1"/>
            <a:r>
              <a:rPr lang="en-US" dirty="0"/>
              <a:t>Unrealistic </a:t>
            </a:r>
            <a:r>
              <a:rPr lang="en-US" dirty="0" smtClean="0"/>
              <a:t>externalized optimism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2–</a:t>
            </a:r>
            <a:fld id="{DD536006-F4F9-4E76-870D-DEC95EB6C9F1}" type="slidenum">
              <a:rPr lang="en-US"/>
              <a:pPr/>
              <a:t>20</a:t>
            </a:fld>
            <a:endParaRPr lang="en-US" dirty="0"/>
          </a:p>
        </p:txBody>
      </p:sp>
      <p:pic>
        <p:nvPicPr>
          <p:cNvPr id="493570" name="Picture 2" descr="C:\Users\Charlie\AppData\Local\Microsoft\Windows\Temporary Internet Files\Content.IE5\LS99K36Z\MC900391676[1].wmf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657600"/>
            <a:ext cx="3044342" cy="2341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612810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Entrepreneurial Ethics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900"/>
              </a:spcBef>
            </a:pPr>
            <a:r>
              <a:rPr lang="en-US" dirty="0" smtClean="0"/>
              <a:t>Ethics</a:t>
            </a:r>
          </a:p>
          <a:p>
            <a:pPr lvl="1">
              <a:spcBef>
                <a:spcPts val="900"/>
              </a:spcBef>
            </a:pPr>
            <a:r>
              <a:rPr lang="en-US" dirty="0" smtClean="0"/>
              <a:t>Provides </a:t>
            </a:r>
            <a:r>
              <a:rPr lang="en-US" dirty="0"/>
              <a:t>the basic rules or parameters for conducting </a:t>
            </a:r>
            <a:r>
              <a:rPr lang="en-US" dirty="0" smtClean="0"/>
              <a:t>any activity </a:t>
            </a:r>
            <a:r>
              <a:rPr lang="en-US" dirty="0"/>
              <a:t>in an “acceptable” </a:t>
            </a:r>
            <a:r>
              <a:rPr lang="en-US" dirty="0" smtClean="0"/>
              <a:t>manner.</a:t>
            </a:r>
          </a:p>
          <a:p>
            <a:pPr lvl="1">
              <a:spcBef>
                <a:spcPts val="900"/>
              </a:spcBef>
            </a:pPr>
            <a:r>
              <a:rPr lang="en-US" dirty="0" smtClean="0"/>
              <a:t>Represents </a:t>
            </a:r>
            <a:r>
              <a:rPr lang="en-US" dirty="0"/>
              <a:t>a set of </a:t>
            </a:r>
            <a:r>
              <a:rPr lang="en-US" dirty="0" smtClean="0"/>
              <a:t>principles prescribing </a:t>
            </a:r>
            <a:r>
              <a:rPr lang="en-US" dirty="0"/>
              <a:t>a behavioral code </a:t>
            </a:r>
            <a:r>
              <a:rPr lang="en-US" dirty="0" smtClean="0"/>
              <a:t>of </a:t>
            </a:r>
            <a:r>
              <a:rPr lang="en-US" dirty="0"/>
              <a:t>what is good and right or bad and </a:t>
            </a:r>
            <a:r>
              <a:rPr lang="en-US" dirty="0" smtClean="0"/>
              <a:t>wrong</a:t>
            </a:r>
          </a:p>
          <a:p>
            <a:pPr lvl="1">
              <a:spcBef>
                <a:spcPts val="900"/>
              </a:spcBef>
            </a:pPr>
            <a:r>
              <a:rPr lang="en-US" dirty="0" smtClean="0"/>
              <a:t>Defines “situational” moral </a:t>
            </a:r>
            <a:r>
              <a:rPr lang="en-US" dirty="0"/>
              <a:t>duty and </a:t>
            </a:r>
            <a:r>
              <a:rPr lang="en-US" dirty="0" smtClean="0"/>
              <a:t>obligations.</a:t>
            </a:r>
          </a:p>
          <a:p>
            <a:pPr>
              <a:spcBef>
                <a:spcPts val="900"/>
              </a:spcBef>
            </a:pPr>
            <a:r>
              <a:rPr lang="en-US" dirty="0" smtClean="0"/>
              <a:t>Sources of Ethical Dilemmas</a:t>
            </a:r>
          </a:p>
          <a:p>
            <a:pPr lvl="1">
              <a:spcBef>
                <a:spcPts val="900"/>
              </a:spcBef>
            </a:pPr>
            <a:r>
              <a:rPr lang="en-US" dirty="0" smtClean="0"/>
              <a:t>Pressure from inside and outside interests</a:t>
            </a:r>
          </a:p>
          <a:p>
            <a:pPr lvl="1">
              <a:spcBef>
                <a:spcPts val="900"/>
              </a:spcBef>
            </a:pPr>
            <a:r>
              <a:rPr lang="en-US" dirty="0" smtClean="0"/>
              <a:t>Changes in societal values, mores, and norms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2–</a:t>
            </a:r>
            <a:fld id="{156F8987-C48D-417D-AE86-78121009D989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352195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2–</a:t>
            </a:r>
            <a:fld id="{70852AE9-B2AB-4D6E-B346-7E35E36DA211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247810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20813">
              <a:tabLst>
                <a:tab pos="1147763" algn="ctr"/>
              </a:tabLst>
            </a:pPr>
            <a:r>
              <a:rPr lang="en-US" sz="1600" dirty="0" smtClean="0">
                <a:solidFill>
                  <a:schemeClr val="bg1"/>
                </a:solidFill>
                <a:effectLst/>
                <a:cs typeface="Tahoma" pitchFamily="34" charset="0"/>
              </a:rPr>
              <a:t>	2.2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Classifying Decisions Using a Conceptual Framework</a:t>
            </a:r>
          </a:p>
        </p:txBody>
      </p:sp>
      <p:sp>
        <p:nvSpPr>
          <p:cNvPr id="247811" name="Rectangle 3"/>
          <p:cNvSpPr>
            <a:spLocks noChangeArrowheads="1"/>
          </p:cNvSpPr>
          <p:nvPr/>
        </p:nvSpPr>
        <p:spPr bwMode="auto">
          <a:xfrm>
            <a:off x="358775" y="6216501"/>
            <a:ext cx="528002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</a:t>
            </a:r>
            <a:r>
              <a:rPr lang="en-US" sz="800" b="1" dirty="0">
                <a:solidFill>
                  <a:srgbClr val="0099CC"/>
                </a:solidFill>
              </a:rPr>
              <a:t>:</a:t>
            </a:r>
            <a:r>
              <a:rPr lang="en-US" sz="800" dirty="0">
                <a:solidFill>
                  <a:srgbClr val="0099CC"/>
                </a:solidFill>
              </a:rPr>
              <a:t> Verne E. Henderson, “The Ethical Side of Enterprise,” </a:t>
            </a:r>
            <a:r>
              <a:rPr lang="en-US" sz="800" i="1" dirty="0">
                <a:solidFill>
                  <a:srgbClr val="0099CC"/>
                </a:solidFill>
              </a:rPr>
              <a:t>Sloan Management </a:t>
            </a:r>
            <a:r>
              <a:rPr lang="en-US" sz="800" i="1" dirty="0" smtClean="0">
                <a:solidFill>
                  <a:srgbClr val="0099CC"/>
                </a:solidFill>
              </a:rPr>
              <a:t>Review </a:t>
            </a:r>
            <a:r>
              <a:rPr lang="en-US" sz="800" dirty="0" smtClean="0">
                <a:solidFill>
                  <a:srgbClr val="0099CC"/>
                </a:solidFill>
              </a:rPr>
              <a:t>(</a:t>
            </a:r>
            <a:r>
              <a:rPr lang="en-US" sz="800" dirty="0">
                <a:solidFill>
                  <a:srgbClr val="0099CC"/>
                </a:solidFill>
              </a:rPr>
              <a:t>Spring 1982): 42.</a:t>
            </a:r>
          </a:p>
        </p:txBody>
      </p:sp>
      <p:pic>
        <p:nvPicPr>
          <p:cNvPr id="4884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638" y="1076325"/>
            <a:ext cx="6562725" cy="494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5310185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88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Entrepreneurial </a:t>
            </a:r>
            <a:r>
              <a:rPr lang="en-US" dirty="0" smtClean="0"/>
              <a:t>Ethics (cont’d)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dirty="0" smtClean="0"/>
              <a:t>Ethical rationalizations used </a:t>
            </a:r>
            <a:r>
              <a:rPr lang="en-US" dirty="0"/>
              <a:t>to justify questionable </a:t>
            </a:r>
            <a:r>
              <a:rPr lang="en-US" dirty="0" smtClean="0"/>
              <a:t>conduct involve believing that the activity:</a:t>
            </a:r>
          </a:p>
          <a:p>
            <a:pPr lvl="1">
              <a:spcBef>
                <a:spcPts val="1200"/>
              </a:spcBef>
            </a:pPr>
            <a:r>
              <a:rPr lang="en-US" dirty="0" smtClean="0"/>
              <a:t>Is </a:t>
            </a:r>
            <a:r>
              <a:rPr lang="en-US" dirty="0"/>
              <a:t>not “really” illegal or </a:t>
            </a:r>
            <a:r>
              <a:rPr lang="en-US" dirty="0" smtClean="0"/>
              <a:t>immoral.</a:t>
            </a:r>
          </a:p>
          <a:p>
            <a:pPr lvl="1">
              <a:spcBef>
                <a:spcPts val="1200"/>
              </a:spcBef>
            </a:pPr>
            <a:r>
              <a:rPr lang="en-US" dirty="0" smtClean="0"/>
              <a:t>Is </a:t>
            </a:r>
            <a:r>
              <a:rPr lang="en-US" dirty="0"/>
              <a:t>in the individual’s or the </a:t>
            </a:r>
            <a:r>
              <a:rPr lang="en-US" dirty="0" smtClean="0"/>
              <a:t>firm’s best interest.</a:t>
            </a:r>
          </a:p>
          <a:p>
            <a:pPr lvl="1">
              <a:spcBef>
                <a:spcPts val="1200"/>
              </a:spcBef>
            </a:pPr>
            <a:r>
              <a:rPr lang="en-US" dirty="0" smtClean="0"/>
              <a:t>Will </a:t>
            </a:r>
            <a:r>
              <a:rPr lang="en-US" dirty="0"/>
              <a:t>never be found </a:t>
            </a:r>
            <a:r>
              <a:rPr lang="en-US" dirty="0" smtClean="0"/>
              <a:t>out.</a:t>
            </a:r>
          </a:p>
          <a:p>
            <a:pPr lvl="1">
              <a:spcBef>
                <a:spcPts val="1200"/>
              </a:spcBef>
            </a:pPr>
            <a:r>
              <a:rPr lang="en-US" dirty="0" smtClean="0"/>
              <a:t>Helps the firm so the firm </a:t>
            </a:r>
            <a:r>
              <a:rPr lang="en-US" dirty="0"/>
              <a:t>will condone </a:t>
            </a:r>
            <a:r>
              <a:rPr lang="en-US" dirty="0" smtClean="0"/>
              <a:t>it.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2–</a:t>
            </a:r>
            <a:fld id="{156F8987-C48D-417D-AE86-78121009D989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492553" name="Picture 9" descr="C:\Users\Charlie\AppData\Local\Microsoft\Windows\Temporary Internet Files\Content.IE5\B3TVMTM1\MC900071389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267200"/>
            <a:ext cx="3035929" cy="188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176942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2–</a:t>
            </a:r>
            <a:fld id="{5449EAA3-9B28-4735-9435-BD678C59D7BC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95275" y="540156"/>
            <a:ext cx="8534400" cy="4572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91440" rIns="0" bIns="91440">
            <a:noAutofit/>
          </a:bodyPr>
          <a:lstStyle>
            <a:lvl1pPr marL="514350" algn="l" rtl="0" fontAlgn="base">
              <a:spcBef>
                <a:spcPct val="0"/>
              </a:spcBef>
              <a:spcAft>
                <a:spcPct val="0"/>
              </a:spcAft>
              <a:def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marL="51435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2pPr>
            <a:lvl3pPr marL="51435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3pPr>
            <a:lvl4pPr marL="51435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4pPr>
            <a:lvl5pPr marL="51435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5pPr>
            <a:lvl6pPr marL="97155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6pPr>
            <a:lvl7pPr marL="142875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7pPr>
            <a:lvl8pPr marL="188595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8pPr>
            <a:lvl9pPr marL="234315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9pPr>
          </a:lstStyle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 smtClean="0"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 smtClean="0">
                <a:effectLst/>
                <a:latin typeface="Book Antiqua" pitchFamily="18" charset="0"/>
              </a:rPr>
              <a:t>	</a:t>
            </a:r>
            <a:r>
              <a:rPr lang="en-US" sz="1600" dirty="0" smtClean="0">
                <a:effectLst/>
                <a:cs typeface="Tahoma" pitchFamily="34" charset="0"/>
              </a:rPr>
              <a:t>2.2</a:t>
            </a:r>
            <a:r>
              <a:rPr lang="en-US" sz="1800" dirty="0" smtClean="0"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Types of Morally Questionable Acts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1955477"/>
              </p:ext>
            </p:extLst>
          </p:nvPr>
        </p:nvGraphicFramePr>
        <p:xfrm>
          <a:off x="295275" y="1295401"/>
          <a:ext cx="8534401" cy="4358640"/>
        </p:xfrm>
        <a:graphic>
          <a:graphicData uri="http://schemas.openxmlformats.org/drawingml/2006/table">
            <a:tbl>
              <a:tblPr/>
              <a:tblGrid>
                <a:gridCol w="1685925"/>
                <a:gridCol w="1981200"/>
                <a:gridCol w="4867276"/>
              </a:tblGrid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Type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720" marR="45720" marT="91440" marB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Direct Effect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720" marR="45720" marT="91440" marB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Examples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720" marR="45720" marT="91440" marB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0163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Nonrole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720" marR="45720" marT="91440" marB="9144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Against the firm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720" marR="45720" marT="91440" marB="9144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Expense account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cheating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/>
                      </a:r>
                      <a:b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Embezzlement</a:t>
                      </a:r>
                      <a:b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Stealing supplies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720" marR="45720" marT="91440" marB="9144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96358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Role failure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720" marR="45720" marT="91440" marB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Against the firm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720" marR="45720" marT="91440" marB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Superficial performance appraisal</a:t>
                      </a:r>
                      <a:b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Not confronting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expense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account cheating</a:t>
                      </a:r>
                      <a:b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Palming off a poor performer with inflated praise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720" marR="45720" marT="91440" marB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Role distortion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720" marR="45720" marT="91440" marB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For the firm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720" marR="45720" marT="91440" marB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Bribery</a:t>
                      </a:r>
                      <a:b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Price fixing</a:t>
                      </a:r>
                      <a:b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Manipulating suppliers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720" marR="45720" marT="91440" marB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86268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Role assertion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720" marR="45720" marT="91440" marB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For the firm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720" marR="45720" marT="91440" marB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Investing in unethically governed countries</a:t>
                      </a:r>
                      <a:b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Using nuclear technology for energy generation</a:t>
                      </a:r>
                      <a:b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Not withdrawing product line in face of initial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allegations of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inadequate safety</a:t>
                      </a:r>
                    </a:p>
                  </a:txBody>
                  <a:tcPr marL="45720" marR="45720" marT="91440" marB="9144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381000" y="6185356"/>
            <a:ext cx="60960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</a:t>
            </a:r>
            <a:r>
              <a:rPr lang="en-US" sz="800" b="1" dirty="0">
                <a:solidFill>
                  <a:srgbClr val="0099CC"/>
                </a:solidFill>
              </a:rPr>
              <a:t>: </a:t>
            </a:r>
            <a:r>
              <a:rPr lang="en-US" sz="800" dirty="0">
                <a:solidFill>
                  <a:srgbClr val="0099CC"/>
                </a:solidFill>
              </a:rPr>
              <a:t>James A. Waters and Frederick Bird, “Attending to Ethics in Management,” </a:t>
            </a:r>
            <a:r>
              <a:rPr lang="en-US" sz="800" i="1" dirty="0">
                <a:solidFill>
                  <a:srgbClr val="0099CC"/>
                </a:solidFill>
              </a:rPr>
              <a:t>Journal of Business </a:t>
            </a:r>
            <a:r>
              <a:rPr lang="en-US" sz="800" i="1" dirty="0" smtClean="0">
                <a:solidFill>
                  <a:srgbClr val="0099CC"/>
                </a:solidFill>
              </a:rPr>
              <a:t>Ethics </a:t>
            </a:r>
            <a:r>
              <a:rPr lang="en-US" sz="800" dirty="0" smtClean="0">
                <a:solidFill>
                  <a:srgbClr val="0099CC"/>
                </a:solidFill>
              </a:rPr>
              <a:t>5</a:t>
            </a:r>
            <a:r>
              <a:rPr lang="en-US" sz="800" i="1" dirty="0" smtClean="0">
                <a:solidFill>
                  <a:srgbClr val="0099CC"/>
                </a:solidFill>
              </a:rPr>
              <a:t> </a:t>
            </a:r>
            <a:r>
              <a:rPr lang="en-US" sz="800" dirty="0">
                <a:solidFill>
                  <a:srgbClr val="0099CC"/>
                </a:solidFill>
              </a:rPr>
              <a:t>(1989): 494.</a:t>
            </a:r>
          </a:p>
        </p:txBody>
      </p:sp>
    </p:spTree>
    <p:extLst>
      <p:ext uri="{BB962C8B-B14F-4D97-AF65-F5344CB8AC3E}">
        <p14:creationId xmlns:p14="http://schemas.microsoft.com/office/powerpoint/2010/main" val="514818886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2–</a:t>
            </a:r>
            <a:fld id="{70852AE9-B2AB-4D6E-B346-7E35E36DA211}" type="slidenum">
              <a:rPr lang="en-US"/>
              <a:pPr/>
              <a:t>25</a:t>
            </a:fld>
            <a:endParaRPr lang="en-US" dirty="0"/>
          </a:p>
        </p:txBody>
      </p:sp>
      <p:sp>
        <p:nvSpPr>
          <p:cNvPr id="247810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20813">
              <a:tabLst>
                <a:tab pos="1147763" algn="ctr"/>
              </a:tabLst>
            </a:pPr>
            <a:r>
              <a:rPr lang="en-US" sz="1600" dirty="0" smtClean="0">
                <a:solidFill>
                  <a:schemeClr val="bg1"/>
                </a:solidFill>
                <a:effectLst/>
                <a:cs typeface="Tahoma" pitchFamily="34" charset="0"/>
              </a:rPr>
              <a:t>	2.3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Overlap Between Moral Standards and Legal Requirements</a:t>
            </a:r>
          </a:p>
        </p:txBody>
      </p:sp>
      <p:pic>
        <p:nvPicPr>
          <p:cNvPr id="4884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457325"/>
            <a:ext cx="6858000" cy="394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Up Arrow 1"/>
          <p:cNvSpPr/>
          <p:nvPr/>
        </p:nvSpPr>
        <p:spPr>
          <a:xfrm>
            <a:off x="4375299" y="3886200"/>
            <a:ext cx="381000" cy="1600200"/>
          </a:xfrm>
          <a:prstGeom prst="up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189767" y="5562600"/>
            <a:ext cx="2895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Ethical </a:t>
            </a:r>
            <a:br>
              <a:rPr lang="en-US" sz="2000" dirty="0" smtClean="0"/>
            </a:br>
            <a:r>
              <a:rPr lang="en-US" sz="2000" dirty="0" smtClean="0"/>
              <a:t>Dilemmas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2786480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500"/>
                                        <p:tgtEl>
                                          <p:spTgt spid="488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algn="ctr"/>
            <a:r>
              <a:rPr lang="en-US" dirty="0" smtClean="0"/>
              <a:t>Reasons for Unethical Behaviors Occur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2–</a:t>
            </a:r>
            <a:fld id="{156F8987-C48D-417D-AE86-78121009D989}" type="slidenum">
              <a:rPr lang="en-US" smtClean="0"/>
              <a:pPr/>
              <a:t>26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1523998" y="1676400"/>
            <a:ext cx="6096002" cy="3962400"/>
            <a:chOff x="1523998" y="1674781"/>
            <a:chExt cx="6096002" cy="3919636"/>
          </a:xfrm>
        </p:grpSpPr>
        <p:sp>
          <p:nvSpPr>
            <p:cNvPr id="11" name="Freeform 10"/>
            <p:cNvSpPr/>
            <p:nvPr/>
          </p:nvSpPr>
          <p:spPr>
            <a:xfrm>
              <a:off x="2782145" y="1886260"/>
              <a:ext cx="3573718" cy="357371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3573692" y="1777244"/>
                  </a:moveTo>
                  <a:arcTo wR="1786859" hR="1786859" stAng="21581501" swAng="1485087"/>
                </a:path>
              </a:pathLst>
            </a:custGeom>
            <a:noFill/>
            <a:ln w="38100"/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Freeform 8"/>
            <p:cNvSpPr/>
            <p:nvPr/>
          </p:nvSpPr>
          <p:spPr>
            <a:xfrm>
              <a:off x="2785140" y="2020699"/>
              <a:ext cx="3573718" cy="357371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2632689" y="212871"/>
                  </a:moveTo>
                  <a:arcTo wR="1786859" hR="1786859" stAng="17895163" swAng="1647582"/>
                </a:path>
              </a:pathLst>
            </a:custGeom>
            <a:noFill/>
            <a:ln w="28575"/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Freeform 16"/>
            <p:cNvSpPr/>
            <p:nvPr/>
          </p:nvSpPr>
          <p:spPr>
            <a:xfrm>
              <a:off x="2785140" y="2020699"/>
              <a:ext cx="3573718" cy="357371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310519" y="780237"/>
                  </a:moveTo>
                  <a:arcTo wR="1786859" hR="1786859" stAng="12857256" swAng="1647582"/>
                </a:path>
              </a:pathLst>
            </a:custGeom>
            <a:noFill/>
            <a:ln w="38100"/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Freeform 7"/>
            <p:cNvSpPr/>
            <p:nvPr/>
          </p:nvSpPr>
          <p:spPr>
            <a:xfrm>
              <a:off x="3733799" y="1674781"/>
              <a:ext cx="1676401" cy="746221"/>
            </a:xfrm>
            <a:custGeom>
              <a:avLst/>
              <a:gdLst>
                <a:gd name="connsiteX0" fmla="*/ 0 w 1676401"/>
                <a:gd name="connsiteY0" fmla="*/ 149101 h 894587"/>
                <a:gd name="connsiteX1" fmla="*/ 149101 w 1676401"/>
                <a:gd name="connsiteY1" fmla="*/ 0 h 894587"/>
                <a:gd name="connsiteX2" fmla="*/ 1527300 w 1676401"/>
                <a:gd name="connsiteY2" fmla="*/ 0 h 894587"/>
                <a:gd name="connsiteX3" fmla="*/ 1676401 w 1676401"/>
                <a:gd name="connsiteY3" fmla="*/ 149101 h 894587"/>
                <a:gd name="connsiteX4" fmla="*/ 1676401 w 1676401"/>
                <a:gd name="connsiteY4" fmla="*/ 745486 h 894587"/>
                <a:gd name="connsiteX5" fmla="*/ 1527300 w 1676401"/>
                <a:gd name="connsiteY5" fmla="*/ 894587 h 894587"/>
                <a:gd name="connsiteX6" fmla="*/ 149101 w 1676401"/>
                <a:gd name="connsiteY6" fmla="*/ 894587 h 894587"/>
                <a:gd name="connsiteX7" fmla="*/ 0 w 1676401"/>
                <a:gd name="connsiteY7" fmla="*/ 745486 h 894587"/>
                <a:gd name="connsiteX8" fmla="*/ 0 w 1676401"/>
                <a:gd name="connsiteY8" fmla="*/ 149101 h 894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6401" h="894587">
                  <a:moveTo>
                    <a:pt x="0" y="149101"/>
                  </a:moveTo>
                  <a:cubicBezTo>
                    <a:pt x="0" y="66755"/>
                    <a:pt x="66755" y="0"/>
                    <a:pt x="149101" y="0"/>
                  </a:cubicBezTo>
                  <a:lnTo>
                    <a:pt x="1527300" y="0"/>
                  </a:lnTo>
                  <a:cubicBezTo>
                    <a:pt x="1609646" y="0"/>
                    <a:pt x="1676401" y="66755"/>
                    <a:pt x="1676401" y="149101"/>
                  </a:cubicBezTo>
                  <a:lnTo>
                    <a:pt x="1676401" y="745486"/>
                  </a:lnTo>
                  <a:cubicBezTo>
                    <a:pt x="1676401" y="827832"/>
                    <a:pt x="1609646" y="894587"/>
                    <a:pt x="1527300" y="894587"/>
                  </a:cubicBezTo>
                  <a:lnTo>
                    <a:pt x="149101" y="894587"/>
                  </a:lnTo>
                  <a:cubicBezTo>
                    <a:pt x="66755" y="894587"/>
                    <a:pt x="0" y="827832"/>
                    <a:pt x="0" y="745486"/>
                  </a:cubicBezTo>
                  <a:lnTo>
                    <a:pt x="0" y="149101"/>
                  </a:lnTo>
                  <a:close/>
                </a:path>
              </a:pathLst>
            </a:custGeom>
            <a:solidFill>
              <a:srgbClr val="00B0F0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4630" tIns="104630" rIns="104630" bIns="104630" numCol="1" spcCol="1270" anchor="ctr" anchorCtr="0">
              <a:noAutofit/>
            </a:bodyPr>
            <a:lstStyle/>
            <a:p>
              <a:pPr lvl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smtClean="0">
                  <a:latin typeface="Arial" pitchFamily="34" charset="0"/>
                  <a:cs typeface="Arial" pitchFamily="34" charset="0"/>
                </a:rPr>
                <a:t>Greed</a:t>
              </a:r>
              <a:endParaRPr lang="en-US" sz="1600" kern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>
              <a:off x="4922806" y="2815390"/>
              <a:ext cx="2697194" cy="894587"/>
            </a:xfrm>
            <a:custGeom>
              <a:avLst/>
              <a:gdLst>
                <a:gd name="connsiteX0" fmla="*/ 0 w 2697194"/>
                <a:gd name="connsiteY0" fmla="*/ 149101 h 894587"/>
                <a:gd name="connsiteX1" fmla="*/ 149101 w 2697194"/>
                <a:gd name="connsiteY1" fmla="*/ 0 h 894587"/>
                <a:gd name="connsiteX2" fmla="*/ 2548093 w 2697194"/>
                <a:gd name="connsiteY2" fmla="*/ 0 h 894587"/>
                <a:gd name="connsiteX3" fmla="*/ 2697194 w 2697194"/>
                <a:gd name="connsiteY3" fmla="*/ 149101 h 894587"/>
                <a:gd name="connsiteX4" fmla="*/ 2697194 w 2697194"/>
                <a:gd name="connsiteY4" fmla="*/ 745486 h 894587"/>
                <a:gd name="connsiteX5" fmla="*/ 2548093 w 2697194"/>
                <a:gd name="connsiteY5" fmla="*/ 894587 h 894587"/>
                <a:gd name="connsiteX6" fmla="*/ 149101 w 2697194"/>
                <a:gd name="connsiteY6" fmla="*/ 894587 h 894587"/>
                <a:gd name="connsiteX7" fmla="*/ 0 w 2697194"/>
                <a:gd name="connsiteY7" fmla="*/ 745486 h 894587"/>
                <a:gd name="connsiteX8" fmla="*/ 0 w 2697194"/>
                <a:gd name="connsiteY8" fmla="*/ 149101 h 894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97194" h="894587">
                  <a:moveTo>
                    <a:pt x="0" y="149101"/>
                  </a:moveTo>
                  <a:cubicBezTo>
                    <a:pt x="0" y="66755"/>
                    <a:pt x="66755" y="0"/>
                    <a:pt x="149101" y="0"/>
                  </a:cubicBezTo>
                  <a:lnTo>
                    <a:pt x="2548093" y="0"/>
                  </a:lnTo>
                  <a:cubicBezTo>
                    <a:pt x="2630439" y="0"/>
                    <a:pt x="2697194" y="66755"/>
                    <a:pt x="2697194" y="149101"/>
                  </a:cubicBezTo>
                  <a:lnTo>
                    <a:pt x="2697194" y="745486"/>
                  </a:lnTo>
                  <a:cubicBezTo>
                    <a:pt x="2697194" y="827832"/>
                    <a:pt x="2630439" y="894587"/>
                    <a:pt x="2548093" y="894587"/>
                  </a:cubicBezTo>
                  <a:lnTo>
                    <a:pt x="149101" y="894587"/>
                  </a:lnTo>
                  <a:cubicBezTo>
                    <a:pt x="66755" y="894587"/>
                    <a:pt x="0" y="827832"/>
                    <a:pt x="0" y="745486"/>
                  </a:cubicBezTo>
                  <a:lnTo>
                    <a:pt x="0" y="149101"/>
                  </a:lnTo>
                  <a:close/>
                </a:path>
              </a:pathLst>
            </a:custGeom>
            <a:solidFill>
              <a:srgbClr val="0099FF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4630" tIns="104630" rIns="104630" bIns="104630" numCol="1" spcCol="1270" anchor="ctr" anchorCtr="0">
              <a:noAutofit/>
            </a:bodyPr>
            <a:lstStyle/>
            <a:p>
              <a:pPr lvl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smtClean="0">
                  <a:latin typeface="Arial" pitchFamily="34" charset="0"/>
                  <a:cs typeface="Arial" pitchFamily="34" charset="0"/>
                </a:rPr>
                <a:t>Distinctions between activities at work and activities at home</a:t>
              </a:r>
              <a:endParaRPr lang="en-US" sz="1600" kern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2723808" y="1964008"/>
              <a:ext cx="3573718" cy="357371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2637048" y="3358496"/>
                  </a:moveTo>
                  <a:arcTo wR="1786859" hR="1786859" stAng="3695310" swAng="3409431"/>
                </a:path>
              </a:pathLst>
            </a:custGeom>
            <a:noFill/>
            <a:ln w="38100"/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2057397" y="4419596"/>
              <a:ext cx="2166621" cy="894587"/>
            </a:xfrm>
            <a:custGeom>
              <a:avLst/>
              <a:gdLst>
                <a:gd name="connsiteX0" fmla="*/ 0 w 2166621"/>
                <a:gd name="connsiteY0" fmla="*/ 149101 h 894587"/>
                <a:gd name="connsiteX1" fmla="*/ 149101 w 2166621"/>
                <a:gd name="connsiteY1" fmla="*/ 0 h 894587"/>
                <a:gd name="connsiteX2" fmla="*/ 2017520 w 2166621"/>
                <a:gd name="connsiteY2" fmla="*/ 0 h 894587"/>
                <a:gd name="connsiteX3" fmla="*/ 2166621 w 2166621"/>
                <a:gd name="connsiteY3" fmla="*/ 149101 h 894587"/>
                <a:gd name="connsiteX4" fmla="*/ 2166621 w 2166621"/>
                <a:gd name="connsiteY4" fmla="*/ 745486 h 894587"/>
                <a:gd name="connsiteX5" fmla="*/ 2017520 w 2166621"/>
                <a:gd name="connsiteY5" fmla="*/ 894587 h 894587"/>
                <a:gd name="connsiteX6" fmla="*/ 149101 w 2166621"/>
                <a:gd name="connsiteY6" fmla="*/ 894587 h 894587"/>
                <a:gd name="connsiteX7" fmla="*/ 0 w 2166621"/>
                <a:gd name="connsiteY7" fmla="*/ 745486 h 894587"/>
                <a:gd name="connsiteX8" fmla="*/ 0 w 2166621"/>
                <a:gd name="connsiteY8" fmla="*/ 149101 h 894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66621" h="894587">
                  <a:moveTo>
                    <a:pt x="0" y="149101"/>
                  </a:moveTo>
                  <a:cubicBezTo>
                    <a:pt x="0" y="66755"/>
                    <a:pt x="66755" y="0"/>
                    <a:pt x="149101" y="0"/>
                  </a:cubicBezTo>
                  <a:lnTo>
                    <a:pt x="2017520" y="0"/>
                  </a:lnTo>
                  <a:cubicBezTo>
                    <a:pt x="2099866" y="0"/>
                    <a:pt x="2166621" y="66755"/>
                    <a:pt x="2166621" y="149101"/>
                  </a:cubicBezTo>
                  <a:lnTo>
                    <a:pt x="2166621" y="745486"/>
                  </a:lnTo>
                  <a:cubicBezTo>
                    <a:pt x="2166621" y="827832"/>
                    <a:pt x="2099866" y="894587"/>
                    <a:pt x="2017520" y="894587"/>
                  </a:cubicBezTo>
                  <a:lnTo>
                    <a:pt x="149101" y="894587"/>
                  </a:lnTo>
                  <a:cubicBezTo>
                    <a:pt x="66755" y="894587"/>
                    <a:pt x="0" y="827832"/>
                    <a:pt x="0" y="745486"/>
                  </a:cubicBezTo>
                  <a:lnTo>
                    <a:pt x="0" y="149101"/>
                  </a:lnTo>
                  <a:close/>
                </a:path>
              </a:pathLst>
            </a:custGeom>
            <a:solidFill>
              <a:srgbClr val="0099FF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4630" tIns="104630" rIns="104630" bIns="104630" numCol="1" spcCol="1270" anchor="ctr" anchorCtr="0">
              <a:noAutofit/>
            </a:bodyPr>
            <a:lstStyle/>
            <a:p>
              <a:pPr lvl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smtClean="0">
                  <a:latin typeface="Arial" pitchFamily="34" charset="0"/>
                  <a:cs typeface="Arial" pitchFamily="34" charset="0"/>
                </a:rPr>
                <a:t>Survival </a:t>
              </a:r>
              <a:br>
                <a:rPr lang="en-US" sz="1600" kern="1200" dirty="0" smtClean="0">
                  <a:latin typeface="Arial" pitchFamily="34" charset="0"/>
                  <a:cs typeface="Arial" pitchFamily="34" charset="0"/>
                </a:rPr>
              </a:br>
              <a:r>
                <a:rPr lang="en-US" sz="1600" kern="1200" dirty="0" smtClean="0">
                  <a:latin typeface="Arial" pitchFamily="34" charset="0"/>
                  <a:cs typeface="Arial" pitchFamily="34" charset="0"/>
                </a:rPr>
                <a:t>(bottom-line thinking)</a:t>
              </a:r>
              <a:endParaRPr lang="en-US" sz="1600" kern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2781263" y="2020699"/>
              <a:ext cx="3573718" cy="357371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103434" y="2385982"/>
                  </a:moveTo>
                  <a:arcTo wR="1786859" hR="1786859" stAng="9624575" swAng="1464068"/>
                </a:path>
              </a:pathLst>
            </a:custGeom>
            <a:noFill/>
            <a:ln w="38100"/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1523998" y="2815390"/>
              <a:ext cx="2697194" cy="894587"/>
            </a:xfrm>
            <a:custGeom>
              <a:avLst/>
              <a:gdLst>
                <a:gd name="connsiteX0" fmla="*/ 0 w 2697194"/>
                <a:gd name="connsiteY0" fmla="*/ 149101 h 894587"/>
                <a:gd name="connsiteX1" fmla="*/ 149101 w 2697194"/>
                <a:gd name="connsiteY1" fmla="*/ 0 h 894587"/>
                <a:gd name="connsiteX2" fmla="*/ 2548093 w 2697194"/>
                <a:gd name="connsiteY2" fmla="*/ 0 h 894587"/>
                <a:gd name="connsiteX3" fmla="*/ 2697194 w 2697194"/>
                <a:gd name="connsiteY3" fmla="*/ 149101 h 894587"/>
                <a:gd name="connsiteX4" fmla="*/ 2697194 w 2697194"/>
                <a:gd name="connsiteY4" fmla="*/ 745486 h 894587"/>
                <a:gd name="connsiteX5" fmla="*/ 2548093 w 2697194"/>
                <a:gd name="connsiteY5" fmla="*/ 894587 h 894587"/>
                <a:gd name="connsiteX6" fmla="*/ 149101 w 2697194"/>
                <a:gd name="connsiteY6" fmla="*/ 894587 h 894587"/>
                <a:gd name="connsiteX7" fmla="*/ 0 w 2697194"/>
                <a:gd name="connsiteY7" fmla="*/ 745486 h 894587"/>
                <a:gd name="connsiteX8" fmla="*/ 0 w 2697194"/>
                <a:gd name="connsiteY8" fmla="*/ 149101 h 894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97194" h="894587">
                  <a:moveTo>
                    <a:pt x="0" y="149101"/>
                  </a:moveTo>
                  <a:cubicBezTo>
                    <a:pt x="0" y="66755"/>
                    <a:pt x="66755" y="0"/>
                    <a:pt x="149101" y="0"/>
                  </a:cubicBezTo>
                  <a:lnTo>
                    <a:pt x="2548093" y="0"/>
                  </a:lnTo>
                  <a:cubicBezTo>
                    <a:pt x="2630439" y="0"/>
                    <a:pt x="2697194" y="66755"/>
                    <a:pt x="2697194" y="149101"/>
                  </a:cubicBezTo>
                  <a:lnTo>
                    <a:pt x="2697194" y="745486"/>
                  </a:lnTo>
                  <a:cubicBezTo>
                    <a:pt x="2697194" y="827832"/>
                    <a:pt x="2630439" y="894587"/>
                    <a:pt x="2548093" y="894587"/>
                  </a:cubicBezTo>
                  <a:lnTo>
                    <a:pt x="149101" y="894587"/>
                  </a:lnTo>
                  <a:cubicBezTo>
                    <a:pt x="66755" y="894587"/>
                    <a:pt x="0" y="827832"/>
                    <a:pt x="0" y="745486"/>
                  </a:cubicBezTo>
                  <a:lnTo>
                    <a:pt x="0" y="149101"/>
                  </a:lnTo>
                  <a:close/>
                </a:path>
              </a:pathLst>
            </a:custGeom>
            <a:solidFill>
              <a:srgbClr val="0099FF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4630" tIns="104630" rIns="104630" bIns="104630" numCol="1" spcCol="1270" anchor="ctr" anchorCtr="0">
              <a:noAutofit/>
            </a:bodyPr>
            <a:lstStyle/>
            <a:p>
              <a:pPr lvl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smtClean="0">
                  <a:latin typeface="Arial" pitchFamily="34" charset="0"/>
                  <a:cs typeface="Arial" pitchFamily="34" charset="0"/>
                </a:rPr>
                <a:t>A reliance on other social institutions to convey and reinforce ethics</a:t>
              </a:r>
              <a:endParaRPr lang="en-US" sz="1600" kern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>
              <a:off x="4843776" y="4419608"/>
              <a:ext cx="2166621" cy="894587"/>
            </a:xfrm>
            <a:custGeom>
              <a:avLst/>
              <a:gdLst>
                <a:gd name="connsiteX0" fmla="*/ 0 w 2166621"/>
                <a:gd name="connsiteY0" fmla="*/ 149101 h 894587"/>
                <a:gd name="connsiteX1" fmla="*/ 149101 w 2166621"/>
                <a:gd name="connsiteY1" fmla="*/ 0 h 894587"/>
                <a:gd name="connsiteX2" fmla="*/ 2017520 w 2166621"/>
                <a:gd name="connsiteY2" fmla="*/ 0 h 894587"/>
                <a:gd name="connsiteX3" fmla="*/ 2166621 w 2166621"/>
                <a:gd name="connsiteY3" fmla="*/ 149101 h 894587"/>
                <a:gd name="connsiteX4" fmla="*/ 2166621 w 2166621"/>
                <a:gd name="connsiteY4" fmla="*/ 745486 h 894587"/>
                <a:gd name="connsiteX5" fmla="*/ 2017520 w 2166621"/>
                <a:gd name="connsiteY5" fmla="*/ 894587 h 894587"/>
                <a:gd name="connsiteX6" fmla="*/ 149101 w 2166621"/>
                <a:gd name="connsiteY6" fmla="*/ 894587 h 894587"/>
                <a:gd name="connsiteX7" fmla="*/ 0 w 2166621"/>
                <a:gd name="connsiteY7" fmla="*/ 745486 h 894587"/>
                <a:gd name="connsiteX8" fmla="*/ 0 w 2166621"/>
                <a:gd name="connsiteY8" fmla="*/ 149101 h 894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66621" h="894587">
                  <a:moveTo>
                    <a:pt x="0" y="149101"/>
                  </a:moveTo>
                  <a:cubicBezTo>
                    <a:pt x="0" y="66755"/>
                    <a:pt x="66755" y="0"/>
                    <a:pt x="149101" y="0"/>
                  </a:cubicBezTo>
                  <a:lnTo>
                    <a:pt x="2017520" y="0"/>
                  </a:lnTo>
                  <a:cubicBezTo>
                    <a:pt x="2099866" y="0"/>
                    <a:pt x="2166621" y="66755"/>
                    <a:pt x="2166621" y="149101"/>
                  </a:cubicBezTo>
                  <a:lnTo>
                    <a:pt x="2166621" y="745486"/>
                  </a:lnTo>
                  <a:cubicBezTo>
                    <a:pt x="2166621" y="827832"/>
                    <a:pt x="2099866" y="894587"/>
                    <a:pt x="2017520" y="894587"/>
                  </a:cubicBezTo>
                  <a:lnTo>
                    <a:pt x="149101" y="894587"/>
                  </a:lnTo>
                  <a:cubicBezTo>
                    <a:pt x="66755" y="894587"/>
                    <a:pt x="0" y="827832"/>
                    <a:pt x="0" y="745486"/>
                  </a:cubicBezTo>
                  <a:lnTo>
                    <a:pt x="0" y="149101"/>
                  </a:lnTo>
                  <a:close/>
                </a:path>
              </a:pathLst>
            </a:custGeom>
            <a:solidFill>
              <a:srgbClr val="0099FF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4630" tIns="104630" rIns="104630" bIns="104630" numCol="1" spcCol="1270" anchor="ctr" anchorCtr="0">
              <a:noAutofit/>
            </a:bodyPr>
            <a:lstStyle/>
            <a:p>
              <a:pPr lvl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smtClean="0">
                  <a:latin typeface="Arial" pitchFamily="34" charset="0"/>
                  <a:cs typeface="Arial" pitchFamily="34" charset="0"/>
                </a:rPr>
                <a:t>Lack of a foundation in ethics</a:t>
              </a:r>
              <a:endParaRPr lang="en-US" sz="1600" kern="120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98274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Entrepreneurial </a:t>
            </a:r>
            <a:r>
              <a:rPr lang="en-US" dirty="0" smtClean="0"/>
              <a:t>Ethics (cont’d)</a:t>
            </a:r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676400" y="1359129"/>
            <a:ext cx="4963697" cy="3365263"/>
          </a:xfrm>
          <a:custGeom>
            <a:avLst/>
            <a:gdLst>
              <a:gd name="connsiteX0" fmla="*/ 269221 w 4508183"/>
              <a:gd name="connsiteY0" fmla="*/ 0 h 3365263"/>
              <a:gd name="connsiteX1" fmla="*/ 4238962 w 4508183"/>
              <a:gd name="connsiteY1" fmla="*/ 0 h 3365263"/>
              <a:gd name="connsiteX2" fmla="*/ 4508183 w 4508183"/>
              <a:gd name="connsiteY2" fmla="*/ 269221 h 3365263"/>
              <a:gd name="connsiteX3" fmla="*/ 4508183 w 4508183"/>
              <a:gd name="connsiteY3" fmla="*/ 3365263 h 3365263"/>
              <a:gd name="connsiteX4" fmla="*/ 4508183 w 4508183"/>
              <a:gd name="connsiteY4" fmla="*/ 3365263 h 3365263"/>
              <a:gd name="connsiteX5" fmla="*/ 0 w 4508183"/>
              <a:gd name="connsiteY5" fmla="*/ 3365263 h 3365263"/>
              <a:gd name="connsiteX6" fmla="*/ 0 w 4508183"/>
              <a:gd name="connsiteY6" fmla="*/ 3365263 h 3365263"/>
              <a:gd name="connsiteX7" fmla="*/ 0 w 4508183"/>
              <a:gd name="connsiteY7" fmla="*/ 269221 h 3365263"/>
              <a:gd name="connsiteX8" fmla="*/ 269221 w 4508183"/>
              <a:gd name="connsiteY8" fmla="*/ 0 h 3365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08183" h="3365263">
                <a:moveTo>
                  <a:pt x="269221" y="0"/>
                </a:moveTo>
                <a:lnTo>
                  <a:pt x="4238962" y="0"/>
                </a:lnTo>
                <a:cubicBezTo>
                  <a:pt x="4387649" y="0"/>
                  <a:pt x="4508183" y="120534"/>
                  <a:pt x="4508183" y="269221"/>
                </a:cubicBezTo>
                <a:lnTo>
                  <a:pt x="4508183" y="3365263"/>
                </a:lnTo>
                <a:lnTo>
                  <a:pt x="4508183" y="3365263"/>
                </a:lnTo>
                <a:lnTo>
                  <a:pt x="0" y="3365263"/>
                </a:lnTo>
                <a:lnTo>
                  <a:pt x="0" y="3365263"/>
                </a:lnTo>
                <a:lnTo>
                  <a:pt x="0" y="269221"/>
                </a:lnTo>
                <a:cubicBezTo>
                  <a:pt x="0" y="120534"/>
                  <a:pt x="120534" y="0"/>
                  <a:pt x="269221" y="0"/>
                </a:cubicBezTo>
                <a:close/>
              </a:path>
            </a:pathLst>
          </a:custGeom>
          <a:ln>
            <a:solidFill>
              <a:srgbClr val="00B0F0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82880" tIns="274320" rIns="114412" bIns="91440" numCol="1" spcCol="1270" anchor="t" anchorCtr="0">
            <a:noAutofit/>
          </a:bodyPr>
          <a:lstStyle/>
          <a:p>
            <a:pPr marL="285750" lvl="1" indent="-285750" algn="l" defTabSz="12446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2800" kern="1200" dirty="0" smtClean="0"/>
              <a:t>Extended consequences</a:t>
            </a:r>
            <a:endParaRPr lang="en-US" sz="2800" kern="1200" dirty="0"/>
          </a:p>
          <a:p>
            <a:pPr marL="285750" lvl="1" indent="-285750" algn="l" defTabSz="12446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2800" kern="1200" dirty="0" smtClean="0"/>
              <a:t>Multiple alternatives</a:t>
            </a:r>
            <a:endParaRPr lang="en-US" sz="2800" kern="1200" dirty="0"/>
          </a:p>
          <a:p>
            <a:pPr marL="285750" lvl="1" indent="-285750" algn="l" defTabSz="12446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2800" kern="1200" dirty="0" smtClean="0"/>
              <a:t>Mixed outcomes</a:t>
            </a:r>
            <a:endParaRPr lang="en-US" sz="2800" kern="1200" dirty="0"/>
          </a:p>
          <a:p>
            <a:pPr marL="285750" lvl="1" indent="-285750" algn="l" defTabSz="12446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2800" kern="1200" dirty="0" smtClean="0"/>
              <a:t>Uncertain ethical consequences</a:t>
            </a:r>
            <a:endParaRPr lang="en-US" sz="2800" kern="1200" dirty="0"/>
          </a:p>
          <a:p>
            <a:pPr marL="285750" lvl="1" indent="-285750" algn="l" defTabSz="12446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2800" kern="1200" dirty="0" smtClean="0"/>
              <a:t>Personal implications</a:t>
            </a:r>
            <a:endParaRPr lang="en-US" sz="2800" kern="1200" dirty="0"/>
          </a:p>
        </p:txBody>
      </p:sp>
      <p:sp>
        <p:nvSpPr>
          <p:cNvPr id="9" name="Freeform 8"/>
          <p:cNvSpPr/>
          <p:nvPr/>
        </p:nvSpPr>
        <p:spPr>
          <a:xfrm>
            <a:off x="1676400" y="4588773"/>
            <a:ext cx="4963697" cy="1447063"/>
          </a:xfrm>
          <a:custGeom>
            <a:avLst/>
            <a:gdLst>
              <a:gd name="connsiteX0" fmla="*/ 0 w 4508183"/>
              <a:gd name="connsiteY0" fmla="*/ 0 h 1447063"/>
              <a:gd name="connsiteX1" fmla="*/ 4508183 w 4508183"/>
              <a:gd name="connsiteY1" fmla="*/ 0 h 1447063"/>
              <a:gd name="connsiteX2" fmla="*/ 4508183 w 4508183"/>
              <a:gd name="connsiteY2" fmla="*/ 1447063 h 1447063"/>
              <a:gd name="connsiteX3" fmla="*/ 0 w 4508183"/>
              <a:gd name="connsiteY3" fmla="*/ 1447063 h 1447063"/>
              <a:gd name="connsiteX4" fmla="*/ 0 w 4508183"/>
              <a:gd name="connsiteY4" fmla="*/ 0 h 1447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08183" h="1447063">
                <a:moveTo>
                  <a:pt x="0" y="0"/>
                </a:moveTo>
                <a:lnTo>
                  <a:pt x="4508183" y="0"/>
                </a:lnTo>
                <a:lnTo>
                  <a:pt x="4508183" y="1447063"/>
                </a:lnTo>
                <a:lnTo>
                  <a:pt x="0" y="1447063"/>
                </a:lnTo>
                <a:lnTo>
                  <a:pt x="0" y="0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74320" tIns="0" rIns="1375316" bIns="0" numCol="1" spcCol="1270" anchor="ctr" anchorCtr="0">
            <a:noAutofit/>
          </a:bodyPr>
          <a:lstStyle/>
          <a:p>
            <a:pPr lvl="0" algn="l" defTabSz="1466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300" kern="1200" dirty="0" smtClean="0"/>
              <a:t>Complexity of Ethical Decisions</a:t>
            </a:r>
            <a:endParaRPr lang="en-US" sz="3300" kern="1200" dirty="0"/>
          </a:p>
        </p:txBody>
      </p:sp>
      <p:sp>
        <p:nvSpPr>
          <p:cNvPr id="10" name="Oval 9"/>
          <p:cNvSpPr/>
          <p:nvPr/>
        </p:nvSpPr>
        <p:spPr>
          <a:xfrm>
            <a:off x="5737336" y="4518136"/>
            <a:ext cx="1577864" cy="1577864"/>
          </a:xfrm>
          <a:prstGeom prst="ellipse">
            <a:avLst/>
          </a:prstGeom>
          <a:solidFill>
            <a:schemeClr val="bg1">
              <a:lumMod val="7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2–</a:t>
            </a:r>
            <a:fld id="{156F8987-C48D-417D-AE86-78121009D989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491524" name="Picture 4" descr="C:\Users\Charlie\AppData\Local\Microsoft\Windows\Temporary Internet Files\Content.IE5\GUPX3VIZ\MC90029257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654623"/>
            <a:ext cx="1273631" cy="1293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6329790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Entrepreneurial Ethics (cont’d)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Online Ethical Dilemmas in E-Commerce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Continuing to obtain consumer trust.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Protecting their </a:t>
            </a:r>
            <a:r>
              <a:rPr lang="en-US" dirty="0" smtClean="0"/>
              <a:t>business’s </a:t>
            </a:r>
            <a:r>
              <a:rPr lang="en-US" dirty="0"/>
              <a:t>online reputation.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Avoiding tactics that betray trust.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Continuing to exhibit strong ethical responsibility.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Establishing an ethical strategy.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2–</a:t>
            </a:r>
            <a:fld id="{156F8987-C48D-417D-AE86-78121009D989}" type="slidenum">
              <a:rPr lang="en-US" smtClean="0"/>
              <a:pPr/>
              <a:t>28</a:t>
            </a:fld>
            <a:endParaRPr lang="en-US" dirty="0"/>
          </a:p>
        </p:txBody>
      </p:sp>
    </p:spTree>
  </p:cSld>
  <p:clrMapOvr>
    <a:masterClrMapping/>
  </p:clrMapOvr>
  <p:transition spd="slow">
    <p:cut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9082"/>
            <a:ext cx="9136063" cy="723275"/>
          </a:xfrm>
        </p:spPr>
        <p:txBody>
          <a:bodyPr/>
          <a:lstStyle/>
          <a:p>
            <a:r>
              <a:rPr lang="en-US" dirty="0"/>
              <a:t>Establishing a Strategy for</a:t>
            </a:r>
            <a:r>
              <a:rPr lang="en-US" dirty="0" smtClean="0"/>
              <a:t> an Ethical Venture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Ethical </a:t>
            </a:r>
            <a:r>
              <a:rPr lang="en-US" dirty="0" smtClean="0"/>
              <a:t>Code </a:t>
            </a:r>
            <a:r>
              <a:rPr lang="en-US" dirty="0"/>
              <a:t>of </a:t>
            </a:r>
            <a:r>
              <a:rPr lang="en-US" dirty="0" smtClean="0"/>
              <a:t>Conduct</a:t>
            </a:r>
          </a:p>
          <a:p>
            <a:pPr lvl="1">
              <a:spcBef>
                <a:spcPts val="1200"/>
              </a:spcBef>
            </a:pPr>
            <a:r>
              <a:rPr lang="en-US" dirty="0" smtClean="0"/>
              <a:t>Is a </a:t>
            </a:r>
            <a:r>
              <a:rPr lang="en-US" dirty="0"/>
              <a:t>statement of ethical practices or guidelines to which an </a:t>
            </a:r>
            <a:r>
              <a:rPr lang="en-US" dirty="0" smtClean="0"/>
              <a:t>enterprise adheres.</a:t>
            </a:r>
          </a:p>
          <a:p>
            <a:pPr lvl="1">
              <a:spcBef>
                <a:spcPts val="1200"/>
              </a:spcBef>
            </a:pPr>
            <a:r>
              <a:rPr lang="en-US" dirty="0" smtClean="0"/>
              <a:t>Are </a:t>
            </a:r>
            <a:r>
              <a:rPr lang="en-US" dirty="0"/>
              <a:t>becoming more prevalent in </a:t>
            </a:r>
            <a:r>
              <a:rPr lang="en-US" dirty="0" smtClean="0"/>
              <a:t>industry.</a:t>
            </a:r>
          </a:p>
          <a:p>
            <a:pPr lvl="1">
              <a:spcBef>
                <a:spcPts val="1200"/>
              </a:spcBef>
            </a:pPr>
            <a:r>
              <a:rPr lang="en-US" dirty="0" smtClean="0"/>
              <a:t>Are </a:t>
            </a:r>
            <a:r>
              <a:rPr lang="en-US" dirty="0"/>
              <a:t>proving to be more meaningful in terms of external </a:t>
            </a:r>
            <a:r>
              <a:rPr lang="en-US" dirty="0" smtClean="0"/>
              <a:t>legal and </a:t>
            </a:r>
            <a:r>
              <a:rPr lang="en-US" dirty="0"/>
              <a:t>social </a:t>
            </a:r>
            <a:r>
              <a:rPr lang="en-US" dirty="0" smtClean="0"/>
              <a:t>development.</a:t>
            </a:r>
          </a:p>
          <a:p>
            <a:pPr lvl="1">
              <a:spcBef>
                <a:spcPts val="1200"/>
              </a:spcBef>
            </a:pPr>
            <a:r>
              <a:rPr lang="en-US" dirty="0" smtClean="0"/>
              <a:t>Are </a:t>
            </a:r>
            <a:r>
              <a:rPr lang="en-US" dirty="0"/>
              <a:t>more comprehensive in terms of their </a:t>
            </a:r>
            <a:r>
              <a:rPr lang="en-US" dirty="0" smtClean="0"/>
              <a:t>coverage.</a:t>
            </a:r>
          </a:p>
          <a:p>
            <a:pPr lvl="1">
              <a:spcBef>
                <a:spcPts val="1200"/>
              </a:spcBef>
            </a:pPr>
            <a:r>
              <a:rPr lang="en-US" dirty="0" smtClean="0"/>
              <a:t>Are </a:t>
            </a:r>
            <a:r>
              <a:rPr lang="en-US" dirty="0"/>
              <a:t>easier </a:t>
            </a:r>
            <a:r>
              <a:rPr lang="en-US" dirty="0" smtClean="0"/>
              <a:t>to implement </a:t>
            </a:r>
            <a:r>
              <a:rPr lang="en-US" dirty="0"/>
              <a:t>in terms of the administrative procedures used to enforce them.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2–</a:t>
            </a:r>
            <a:fld id="{467DFD78-64C8-4D9C-B2D1-5BB4064A5566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460040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5" name="Rectangle 11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 (cont’d)</a:t>
            </a:r>
            <a:endParaRPr lang="en-US" dirty="0"/>
          </a:p>
        </p:txBody>
      </p:sp>
      <p:sp>
        <p:nvSpPr>
          <p:cNvPr id="11276" name="Rectangle 12"/>
          <p:cNvSpPr>
            <a:spLocks noGrp="1" noChangeArrowheads="1"/>
          </p:cNvSpPr>
          <p:nvPr>
            <p:ph idx="1"/>
          </p:nvPr>
        </p:nvSpPr>
        <p:spPr>
          <a:xfrm>
            <a:off x="457200" y="1219200"/>
            <a:ext cx="6629400" cy="5181600"/>
          </a:xfrm>
        </p:spPr>
        <p:txBody>
          <a:bodyPr/>
          <a:lstStyle/>
          <a:p>
            <a:pPr marL="344488" indent="-344488">
              <a:spcBef>
                <a:spcPts val="1200"/>
              </a:spcBef>
              <a:buSzPct val="100000"/>
              <a:buFont typeface="+mj-lt"/>
              <a:buAutoNum type="arabicPeriod" startAt="6"/>
            </a:pPr>
            <a:r>
              <a:rPr lang="en-US" sz="2400" dirty="0" smtClean="0"/>
              <a:t>To study ethics in a conceptual framework for a dynamic environment</a:t>
            </a:r>
          </a:p>
          <a:p>
            <a:pPr marL="344488" indent="-344488">
              <a:spcBef>
                <a:spcPts val="1200"/>
              </a:spcBef>
              <a:buSzPct val="100000"/>
              <a:buFont typeface="+mj-lt"/>
              <a:buAutoNum type="arabicPeriod" startAt="6"/>
            </a:pPr>
            <a:r>
              <a:rPr lang="en-US" sz="2400" dirty="0" smtClean="0"/>
              <a:t>To present strategies for establishing ethical responsibility and leadership</a:t>
            </a:r>
          </a:p>
          <a:p>
            <a:pPr marL="344488" indent="-344488">
              <a:spcBef>
                <a:spcPts val="1200"/>
              </a:spcBef>
              <a:buSzPct val="100000"/>
              <a:buFont typeface="+mj-lt"/>
              <a:buAutoNum type="arabicPeriod" startAt="6"/>
            </a:pPr>
            <a:r>
              <a:rPr lang="en-US" sz="2400" dirty="0" smtClean="0"/>
              <a:t>To examine entrepreneurial motivation</a:t>
            </a:r>
            <a:endParaRPr lang="en-US" sz="2400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5532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2–</a:t>
            </a:r>
            <a:fld id="{24ED3232-D131-4E75-9178-888CD36C0390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50991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“Always </a:t>
            </a:r>
            <a:r>
              <a:rPr lang="en-US" dirty="0" smtClean="0"/>
              <a:t>Do </a:t>
            </a:r>
            <a:r>
              <a:rPr lang="en-US" dirty="0"/>
              <a:t>the </a:t>
            </a:r>
            <a:r>
              <a:rPr lang="en-US" dirty="0" smtClean="0"/>
              <a:t>Right Thing”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dirty="0" smtClean="0"/>
              <a:t>Reasons for management to adhere </a:t>
            </a:r>
            <a:r>
              <a:rPr lang="en-US" dirty="0"/>
              <a:t>to a high moral </a:t>
            </a:r>
            <a:r>
              <a:rPr lang="en-US" dirty="0" smtClean="0"/>
              <a:t>code:</a:t>
            </a:r>
          </a:p>
          <a:p>
            <a:pPr lvl="1">
              <a:spcBef>
                <a:spcPts val="1200"/>
              </a:spcBef>
            </a:pPr>
            <a:r>
              <a:rPr lang="en-US" dirty="0" smtClean="0"/>
              <a:t>It </a:t>
            </a:r>
            <a:r>
              <a:rPr lang="en-US" dirty="0"/>
              <a:t>is good business because unethical practices have a corrosive effect </a:t>
            </a:r>
            <a:r>
              <a:rPr lang="en-US" dirty="0" smtClean="0"/>
              <a:t>not only on the firm itself, but on free markets and </a:t>
            </a:r>
            <a:r>
              <a:rPr lang="en-US" dirty="0"/>
              <a:t>free </a:t>
            </a:r>
            <a:r>
              <a:rPr lang="en-US" dirty="0" smtClean="0"/>
              <a:t>trade </a:t>
            </a:r>
            <a:r>
              <a:rPr lang="en-US" dirty="0"/>
              <a:t>which are fundamental to the survival of the free enterprise system</a:t>
            </a:r>
            <a:r>
              <a:rPr lang="en-US" dirty="0" smtClean="0"/>
              <a:t>.</a:t>
            </a:r>
          </a:p>
          <a:p>
            <a:pPr lvl="1">
              <a:spcBef>
                <a:spcPts val="1200"/>
              </a:spcBef>
            </a:pPr>
            <a:r>
              <a:rPr lang="en-US" dirty="0" smtClean="0"/>
              <a:t>Improving </a:t>
            </a:r>
            <a:r>
              <a:rPr lang="en-US" dirty="0"/>
              <a:t>the moral climate of </a:t>
            </a:r>
            <a:r>
              <a:rPr lang="en-US" dirty="0" smtClean="0"/>
              <a:t>the firm will eventually </a:t>
            </a:r>
            <a:r>
              <a:rPr lang="en-US" dirty="0"/>
              <a:t>win back the public’s </a:t>
            </a:r>
            <a:r>
              <a:rPr lang="en-US" dirty="0" smtClean="0"/>
              <a:t>confidence in the firm.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2–</a:t>
            </a:r>
            <a:fld id="{156F8987-C48D-417D-AE86-78121009D989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596760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Ethical Responsibility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2069233"/>
              </p:ext>
            </p:extLst>
          </p:nvPr>
        </p:nvGraphicFramePr>
        <p:xfrm>
          <a:off x="457200" y="1219200"/>
          <a:ext cx="8229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2–</a:t>
            </a:r>
            <a:fld id="{156F8987-C48D-417D-AE86-78121009D989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41350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</p:spPr>
        <p:txBody>
          <a:bodyPr/>
          <a:lstStyle/>
          <a:p>
            <a:pPr marL="0" algn="ctr"/>
            <a:r>
              <a:rPr lang="en-US" dirty="0"/>
              <a:t>Ethical Considerations of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Corporate </a:t>
            </a:r>
            <a:r>
              <a:rPr lang="en-US" dirty="0"/>
              <a:t>Entrepreneurs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28600" y="1600200"/>
            <a:ext cx="3733800" cy="4724400"/>
          </a:xfrm>
        </p:spPr>
        <p:txBody>
          <a:bodyPr/>
          <a:lstStyle/>
          <a:p>
            <a:r>
              <a:rPr lang="en-US" dirty="0" smtClean="0"/>
              <a:t>Organizational barriers that invite unethical behaviors:</a:t>
            </a:r>
          </a:p>
          <a:p>
            <a:pPr lvl="1"/>
            <a:r>
              <a:rPr lang="en-US" dirty="0" smtClean="0"/>
              <a:t>Systems</a:t>
            </a:r>
          </a:p>
          <a:p>
            <a:pPr lvl="1"/>
            <a:r>
              <a:rPr lang="en-US" dirty="0" smtClean="0"/>
              <a:t>Structures</a:t>
            </a:r>
          </a:p>
          <a:p>
            <a:pPr lvl="1"/>
            <a:r>
              <a:rPr lang="en-US" dirty="0" smtClean="0"/>
              <a:t>Policies and Procedures</a:t>
            </a:r>
          </a:p>
          <a:p>
            <a:pPr lvl="1"/>
            <a:r>
              <a:rPr lang="en-US" dirty="0" smtClean="0"/>
              <a:t>Culture</a:t>
            </a:r>
          </a:p>
          <a:p>
            <a:pPr lvl="1"/>
            <a:r>
              <a:rPr lang="en-US" dirty="0" smtClean="0"/>
              <a:t>Strategic Direction</a:t>
            </a:r>
          </a:p>
          <a:p>
            <a:pPr lvl="1"/>
            <a:r>
              <a:rPr lang="en-US" dirty="0" smtClean="0"/>
              <a:t>People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114800" y="1600200"/>
            <a:ext cx="4562475" cy="4724400"/>
          </a:xfrm>
        </p:spPr>
        <p:txBody>
          <a:bodyPr/>
          <a:lstStyle/>
          <a:p>
            <a:r>
              <a:rPr lang="en-US" dirty="0" smtClean="0"/>
              <a:t>Promote ethical employee behaviors by:</a:t>
            </a:r>
          </a:p>
          <a:p>
            <a:pPr lvl="1"/>
            <a:r>
              <a:rPr lang="en-US" dirty="0" smtClean="0"/>
              <a:t>Providing </a:t>
            </a:r>
            <a:r>
              <a:rPr lang="en-US" dirty="0"/>
              <a:t>flexibility</a:t>
            </a:r>
            <a:r>
              <a:rPr lang="en-US" dirty="0" smtClean="0"/>
              <a:t>, innovation</a:t>
            </a:r>
            <a:r>
              <a:rPr lang="en-US" dirty="0"/>
              <a:t>, and support of </a:t>
            </a:r>
            <a:r>
              <a:rPr lang="en-US" dirty="0" smtClean="0"/>
              <a:t>initiative </a:t>
            </a:r>
            <a:r>
              <a:rPr lang="en-US" dirty="0"/>
              <a:t>and risk </a:t>
            </a:r>
            <a:r>
              <a:rPr lang="en-US" dirty="0" smtClean="0"/>
              <a:t>taking</a:t>
            </a:r>
          </a:p>
          <a:p>
            <a:pPr lvl="1"/>
            <a:r>
              <a:rPr lang="en-US" dirty="0" smtClean="0"/>
              <a:t>Removing barriers for entrepreneurial </a:t>
            </a:r>
            <a:r>
              <a:rPr lang="en-US" dirty="0"/>
              <a:t>middle </a:t>
            </a:r>
            <a:r>
              <a:rPr lang="en-US" dirty="0" smtClean="0"/>
              <a:t>managers</a:t>
            </a:r>
          </a:p>
          <a:p>
            <a:pPr lvl="1"/>
            <a:r>
              <a:rPr lang="en-US" dirty="0" smtClean="0"/>
              <a:t>Including an ethical </a:t>
            </a:r>
            <a:r>
              <a:rPr lang="en-US" dirty="0"/>
              <a:t>component to corporate training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2–</a:t>
            </a:r>
            <a:fld id="{467DFD78-64C8-4D9C-B2D1-5BB4064A5566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85328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2–</a:t>
            </a:r>
            <a:fld id="{70852AE9-B2AB-4D6E-B346-7E35E36DA211}" type="slidenum">
              <a:rPr lang="en-US"/>
              <a:pPr/>
              <a:t>33</a:t>
            </a:fld>
            <a:endParaRPr lang="en-US" dirty="0"/>
          </a:p>
        </p:txBody>
      </p:sp>
      <p:sp>
        <p:nvSpPr>
          <p:cNvPr id="247810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20813">
              <a:tabLst>
                <a:tab pos="1147763" algn="ctr"/>
              </a:tabLst>
            </a:pPr>
            <a:r>
              <a:rPr lang="en-US" sz="1600" dirty="0" smtClean="0">
                <a:solidFill>
                  <a:schemeClr val="bg1"/>
                </a:solidFill>
                <a:effectLst/>
                <a:cs typeface="Tahoma" pitchFamily="34" charset="0"/>
              </a:rPr>
              <a:t>	2.4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Ethical Challenges for Corporate Entrepreneurship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609600" y="1143000"/>
            <a:ext cx="7772400" cy="4768452"/>
            <a:chOff x="533400" y="1012116"/>
            <a:chExt cx="8077200" cy="5030220"/>
          </a:xfrm>
        </p:grpSpPr>
        <p:pic>
          <p:nvPicPr>
            <p:cNvPr id="489474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400" y="1012116"/>
              <a:ext cx="8077200" cy="5030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554916" y="4626684"/>
              <a:ext cx="1295400" cy="430887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050" b="1" dirty="0" smtClean="0">
                  <a:solidFill>
                    <a:schemeClr val="bg2">
                      <a:lumMod val="75000"/>
                    </a:schemeClr>
                  </a:solidFill>
                </a:rPr>
                <a:t>Unethical</a:t>
              </a:r>
              <a:br>
                <a:rPr lang="en-US" sz="1050" b="1" dirty="0" smtClean="0">
                  <a:solidFill>
                    <a:schemeClr val="bg2">
                      <a:lumMod val="75000"/>
                    </a:schemeClr>
                  </a:solidFill>
                </a:rPr>
              </a:br>
              <a:r>
                <a:rPr lang="en-US" sz="1050" b="1" dirty="0" smtClean="0">
                  <a:solidFill>
                    <a:schemeClr val="bg2">
                      <a:lumMod val="75000"/>
                    </a:schemeClr>
                  </a:solidFill>
                </a:rPr>
                <a:t>Consequences</a:t>
              </a:r>
              <a:endParaRPr lang="en-US" sz="1050" b="1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381000" y="6075309"/>
            <a:ext cx="5105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  <a:cs typeface="Arial" pitchFamily="34" charset="0"/>
              </a:rPr>
              <a:t>Source</a:t>
            </a:r>
            <a:r>
              <a:rPr lang="en-US" sz="800" b="1" dirty="0">
                <a:solidFill>
                  <a:srgbClr val="0099CC"/>
                </a:solidFill>
                <a:cs typeface="Arial" pitchFamily="34" charset="0"/>
              </a:rPr>
              <a:t>:</a:t>
            </a:r>
            <a:r>
              <a:rPr lang="en-US" sz="800" b="1" i="1" dirty="0">
                <a:solidFill>
                  <a:srgbClr val="0099CC"/>
                </a:solidFill>
                <a:cs typeface="Arial" pitchFamily="34" charset="0"/>
              </a:rPr>
              <a:t> </a:t>
            </a:r>
            <a:r>
              <a:rPr lang="en-US" sz="800" dirty="0">
                <a:solidFill>
                  <a:srgbClr val="0099CC"/>
                </a:solidFill>
                <a:cs typeface="Arial" pitchFamily="34" charset="0"/>
              </a:rPr>
              <a:t>Donald F. Kuratko and Michael G. Goldsby, “Corporate Entrepreneurs or Rogue Middle Managers? A </a:t>
            </a:r>
            <a:r>
              <a:rPr lang="en-US" sz="800" dirty="0" smtClean="0">
                <a:solidFill>
                  <a:srgbClr val="0099CC"/>
                </a:solidFill>
                <a:cs typeface="Arial" pitchFamily="34" charset="0"/>
              </a:rPr>
              <a:t>Framework for </a:t>
            </a:r>
            <a:r>
              <a:rPr lang="en-US" sz="800" dirty="0">
                <a:solidFill>
                  <a:srgbClr val="0099CC"/>
                </a:solidFill>
                <a:cs typeface="Arial" pitchFamily="34" charset="0"/>
              </a:rPr>
              <a:t>Ethical Corporate Entrepreneurship,” </a:t>
            </a:r>
            <a:r>
              <a:rPr lang="en-US" sz="800" i="1" dirty="0">
                <a:solidFill>
                  <a:srgbClr val="0099CC"/>
                </a:solidFill>
                <a:cs typeface="Arial" pitchFamily="34" charset="0"/>
              </a:rPr>
              <a:t>Journal of Business Ethics 55</a:t>
            </a:r>
            <a:r>
              <a:rPr lang="en-US" sz="800" dirty="0">
                <a:solidFill>
                  <a:srgbClr val="0099CC"/>
                </a:solidFill>
                <a:cs typeface="Arial" pitchFamily="34" charset="0"/>
              </a:rPr>
              <a:t> (2004): 18.</a:t>
            </a:r>
          </a:p>
        </p:txBody>
      </p:sp>
    </p:spTree>
    <p:extLst>
      <p:ext uri="{BB962C8B-B14F-4D97-AF65-F5344CB8AC3E}">
        <p14:creationId xmlns:p14="http://schemas.microsoft.com/office/powerpoint/2010/main" val="319611562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Ethical Leadership by Entrepreneurs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dirty="0" smtClean="0"/>
              <a:t>The </a:t>
            </a:r>
            <a:r>
              <a:rPr lang="en-US" dirty="0"/>
              <a:t>value system of </a:t>
            </a:r>
            <a:r>
              <a:rPr lang="en-US" dirty="0" smtClean="0"/>
              <a:t>an owner/entrepreneur </a:t>
            </a:r>
            <a:r>
              <a:rPr lang="en-US" dirty="0"/>
              <a:t>is the key to establishing an ethical </a:t>
            </a:r>
            <a:r>
              <a:rPr lang="en-US" dirty="0" smtClean="0"/>
              <a:t>organization.</a:t>
            </a:r>
          </a:p>
          <a:p>
            <a:pPr lvl="1">
              <a:spcBef>
                <a:spcPts val="1200"/>
              </a:spcBef>
            </a:pPr>
            <a:r>
              <a:rPr lang="en-US" dirty="0" smtClean="0"/>
              <a:t>A code </a:t>
            </a:r>
            <a:r>
              <a:rPr lang="en-US" dirty="0"/>
              <a:t>of </a:t>
            </a:r>
            <a:r>
              <a:rPr lang="en-US" dirty="0" smtClean="0"/>
              <a:t>ethics provides a </a:t>
            </a:r>
            <a:r>
              <a:rPr lang="en-US" dirty="0"/>
              <a:t>clear understanding </a:t>
            </a:r>
            <a:r>
              <a:rPr lang="en-US" dirty="0" smtClean="0"/>
              <a:t>of the need for:</a:t>
            </a:r>
          </a:p>
          <a:p>
            <a:pPr lvl="2">
              <a:spcBef>
                <a:spcPts val="1200"/>
              </a:spcBef>
            </a:pPr>
            <a:r>
              <a:rPr lang="en-US" sz="2400" dirty="0" smtClean="0"/>
              <a:t>Ethical administrative decision-making</a:t>
            </a:r>
          </a:p>
          <a:p>
            <a:pPr lvl="2">
              <a:spcBef>
                <a:spcPts val="1200"/>
              </a:spcBef>
            </a:pPr>
            <a:r>
              <a:rPr lang="en-US" sz="2400" dirty="0" smtClean="0"/>
              <a:t>Ethical behavior of employees</a:t>
            </a:r>
          </a:p>
          <a:p>
            <a:pPr lvl="2">
              <a:spcBef>
                <a:spcPts val="1200"/>
              </a:spcBef>
            </a:pPr>
            <a:r>
              <a:rPr lang="en-US" sz="2400" dirty="0" smtClean="0"/>
              <a:t>Explicit </a:t>
            </a:r>
            <a:r>
              <a:rPr lang="en-US" sz="2400" dirty="0"/>
              <a:t>rewards and </a:t>
            </a:r>
            <a:r>
              <a:rPr lang="en-US" sz="2400" dirty="0" smtClean="0"/>
              <a:t>punishments based on ethical behavior</a:t>
            </a: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2–</a:t>
            </a:r>
            <a:fld id="{156F8987-C48D-417D-AE86-78121009D989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8775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Entrepreneurial Motivation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Entrepreneurial Motivation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The quest for new-venture creation as well as </a:t>
            </a:r>
            <a:br>
              <a:rPr lang="en-US" dirty="0"/>
            </a:br>
            <a:r>
              <a:rPr lang="en-US" dirty="0"/>
              <a:t>the willingness to sustain that venture</a:t>
            </a:r>
          </a:p>
          <a:p>
            <a:pPr lvl="2">
              <a:spcBef>
                <a:spcPts val="1200"/>
              </a:spcBef>
            </a:pPr>
            <a:r>
              <a:rPr lang="en-US" dirty="0"/>
              <a:t>Personal characteristics, personal environment, business environment, personal goal set (expectations), and the existence of a viable business idea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Entrepreneurial Persistence</a:t>
            </a:r>
          </a:p>
          <a:p>
            <a:pPr lvl="1">
              <a:spcBef>
                <a:spcPts val="1200"/>
              </a:spcBef>
            </a:pPr>
            <a:r>
              <a:rPr lang="en-US" dirty="0" smtClean="0"/>
              <a:t>An entrepreneur’s choice </a:t>
            </a:r>
            <a:r>
              <a:rPr lang="en-US" dirty="0"/>
              <a:t>to continue with an entrepreneurial opportunity regardless of </a:t>
            </a:r>
            <a:r>
              <a:rPr lang="en-US" dirty="0" smtClean="0"/>
              <a:t>counterinfluences or </a:t>
            </a:r>
            <a:r>
              <a:rPr lang="en-US" dirty="0"/>
              <a:t>other enticing alternatives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2–</a:t>
            </a:r>
            <a:fld id="{156F8987-C48D-417D-AE86-78121009D989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044418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858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Terms and Concepts</a:t>
            </a:r>
          </a:p>
        </p:txBody>
      </p:sp>
      <p:sp>
        <p:nvSpPr>
          <p:cNvPr id="50585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47674" y="1066800"/>
            <a:ext cx="4352925" cy="5105400"/>
          </a:xfrm>
        </p:spPr>
        <p:txBody>
          <a:bodyPr/>
          <a:lstStyle/>
          <a:p>
            <a:pPr>
              <a:spcBef>
                <a:spcPct val="10000"/>
              </a:spcBef>
            </a:pPr>
            <a:r>
              <a:rPr lang="en-US" sz="2400" dirty="0"/>
              <a:t>career risk</a:t>
            </a:r>
          </a:p>
          <a:p>
            <a:pPr>
              <a:spcBef>
                <a:spcPct val="10000"/>
              </a:spcBef>
            </a:pPr>
            <a:r>
              <a:rPr lang="en-US" sz="2400" dirty="0"/>
              <a:t>code of </a:t>
            </a:r>
            <a:r>
              <a:rPr lang="en-US" sz="2400" dirty="0" smtClean="0"/>
              <a:t>conduct</a:t>
            </a:r>
          </a:p>
          <a:p>
            <a:pPr>
              <a:spcBef>
                <a:spcPct val="10000"/>
              </a:spcBef>
            </a:pPr>
            <a:r>
              <a:rPr lang="en-US" sz="2400" dirty="0" smtClean="0"/>
              <a:t>cognition</a:t>
            </a:r>
          </a:p>
          <a:p>
            <a:pPr>
              <a:spcBef>
                <a:spcPct val="10000"/>
              </a:spcBef>
            </a:pPr>
            <a:r>
              <a:rPr lang="en-US" sz="2400" dirty="0" smtClean="0"/>
              <a:t>cognitive adaptability</a:t>
            </a:r>
          </a:p>
          <a:p>
            <a:pPr>
              <a:spcBef>
                <a:spcPct val="10000"/>
              </a:spcBef>
            </a:pPr>
            <a:r>
              <a:rPr lang="en-US" sz="2400" dirty="0"/>
              <a:t>dark side of entrepreneurship</a:t>
            </a:r>
            <a:endParaRPr lang="en-US" sz="2400" dirty="0" smtClean="0"/>
          </a:p>
          <a:p>
            <a:pPr>
              <a:spcBef>
                <a:spcPct val="10000"/>
              </a:spcBef>
            </a:pPr>
            <a:r>
              <a:rPr lang="en-US" sz="2400" dirty="0" smtClean="0"/>
              <a:t>entrepreneurial behavior</a:t>
            </a:r>
          </a:p>
          <a:p>
            <a:pPr>
              <a:spcBef>
                <a:spcPct val="10000"/>
              </a:spcBef>
            </a:pPr>
            <a:r>
              <a:rPr lang="en-US" sz="2400" dirty="0" smtClean="0"/>
              <a:t>Entrepreneurial cognition</a:t>
            </a:r>
          </a:p>
          <a:p>
            <a:pPr>
              <a:spcBef>
                <a:spcPct val="10000"/>
              </a:spcBef>
            </a:pPr>
            <a:r>
              <a:rPr lang="en-US" sz="2400" dirty="0"/>
              <a:t>entrepreneurial experience</a:t>
            </a:r>
          </a:p>
          <a:p>
            <a:pPr>
              <a:spcBef>
                <a:spcPct val="10000"/>
              </a:spcBef>
            </a:pPr>
            <a:r>
              <a:rPr lang="en-US" sz="2400" dirty="0"/>
              <a:t>entrepreneurial mind-set</a:t>
            </a:r>
          </a:p>
          <a:p>
            <a:pPr>
              <a:spcBef>
                <a:spcPct val="10000"/>
              </a:spcBef>
            </a:pPr>
            <a:r>
              <a:rPr lang="en-US" sz="2400" dirty="0"/>
              <a:t>entrepreneurial motivation</a:t>
            </a:r>
          </a:p>
          <a:p>
            <a:pPr>
              <a:spcBef>
                <a:spcPct val="10000"/>
              </a:spcBef>
            </a:pPr>
            <a:r>
              <a:rPr lang="en-US" sz="2400" dirty="0"/>
              <a:t>entrepreneurial </a:t>
            </a:r>
            <a:r>
              <a:rPr lang="en-US" sz="2400" dirty="0" smtClean="0"/>
              <a:t>persistence</a:t>
            </a:r>
          </a:p>
          <a:p>
            <a:pPr>
              <a:spcBef>
                <a:spcPct val="10000"/>
              </a:spcBef>
            </a:pPr>
            <a:r>
              <a:rPr lang="en-US" sz="2400" dirty="0" smtClean="0"/>
              <a:t>ethics</a:t>
            </a:r>
          </a:p>
          <a:p>
            <a:pPr>
              <a:spcBef>
                <a:spcPct val="10000"/>
              </a:spcBef>
            </a:pPr>
            <a:endParaRPr lang="en-US" sz="2400" dirty="0" smtClean="0"/>
          </a:p>
          <a:p>
            <a:pPr>
              <a:spcBef>
                <a:spcPct val="10000"/>
              </a:spcBef>
            </a:pPr>
            <a:endParaRPr lang="en-US" sz="2400" dirty="0"/>
          </a:p>
          <a:p>
            <a:pPr>
              <a:spcBef>
                <a:spcPct val="10000"/>
              </a:spcBef>
            </a:pPr>
            <a:endParaRPr lang="en-US" sz="2400" dirty="0"/>
          </a:p>
        </p:txBody>
      </p:sp>
      <p:sp>
        <p:nvSpPr>
          <p:cNvPr id="505860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638675" y="1066800"/>
            <a:ext cx="4038600" cy="5105400"/>
          </a:xfrm>
        </p:spPr>
        <p:txBody>
          <a:bodyPr/>
          <a:lstStyle/>
          <a:p>
            <a:pPr>
              <a:spcBef>
                <a:spcPct val="10000"/>
              </a:spcBef>
            </a:pPr>
            <a:r>
              <a:rPr lang="en-US" sz="2400" dirty="0" smtClean="0"/>
              <a:t>failure</a:t>
            </a:r>
          </a:p>
          <a:p>
            <a:pPr>
              <a:spcBef>
                <a:spcPct val="10000"/>
              </a:spcBef>
            </a:pPr>
            <a:r>
              <a:rPr lang="en-US" sz="2400" dirty="0" smtClean="0"/>
              <a:t>family and social risk</a:t>
            </a:r>
          </a:p>
          <a:p>
            <a:pPr>
              <a:spcBef>
                <a:spcPct val="10000"/>
              </a:spcBef>
            </a:pPr>
            <a:r>
              <a:rPr lang="en-US" sz="2400" dirty="0" smtClean="0"/>
              <a:t>financial </a:t>
            </a:r>
            <a:r>
              <a:rPr lang="en-US" sz="2400" dirty="0"/>
              <a:t>risk</a:t>
            </a:r>
          </a:p>
          <a:p>
            <a:pPr>
              <a:spcBef>
                <a:spcPct val="10000"/>
              </a:spcBef>
            </a:pPr>
            <a:r>
              <a:rPr lang="en-US" sz="2400" dirty="0"/>
              <a:t>grief recovery</a:t>
            </a:r>
            <a:endParaRPr lang="en-US" sz="2400" dirty="0" smtClean="0"/>
          </a:p>
          <a:p>
            <a:pPr>
              <a:spcBef>
                <a:spcPct val="10000"/>
              </a:spcBef>
            </a:pPr>
            <a:r>
              <a:rPr lang="en-US" sz="2400" dirty="0" err="1" smtClean="0"/>
              <a:t>metacognitive</a:t>
            </a:r>
            <a:r>
              <a:rPr lang="en-US" sz="2400" dirty="0" smtClean="0"/>
              <a:t> model</a:t>
            </a:r>
          </a:p>
          <a:p>
            <a:pPr>
              <a:spcBef>
                <a:spcPct val="10000"/>
              </a:spcBef>
            </a:pPr>
            <a:r>
              <a:rPr lang="en-US" sz="2400" dirty="0"/>
              <a:t>psychic risk</a:t>
            </a:r>
          </a:p>
          <a:p>
            <a:pPr>
              <a:spcBef>
                <a:spcPct val="10000"/>
              </a:spcBef>
            </a:pPr>
            <a:r>
              <a:rPr lang="en-US" sz="2400" dirty="0"/>
              <a:t>rationalizations</a:t>
            </a:r>
          </a:p>
          <a:p>
            <a:pPr>
              <a:spcBef>
                <a:spcPct val="10000"/>
              </a:spcBef>
            </a:pPr>
            <a:r>
              <a:rPr lang="en-US" sz="2400" dirty="0"/>
              <a:t>risk</a:t>
            </a:r>
          </a:p>
          <a:p>
            <a:pPr>
              <a:spcBef>
                <a:spcPct val="10000"/>
              </a:spcBef>
            </a:pPr>
            <a:r>
              <a:rPr lang="en-US" sz="2400" dirty="0"/>
              <a:t>role assertion</a:t>
            </a:r>
          </a:p>
          <a:p>
            <a:pPr>
              <a:spcBef>
                <a:spcPct val="10000"/>
              </a:spcBef>
            </a:pPr>
            <a:r>
              <a:rPr lang="en-US" sz="2400" dirty="0"/>
              <a:t>role distortion</a:t>
            </a:r>
          </a:p>
          <a:p>
            <a:pPr>
              <a:spcBef>
                <a:spcPct val="10000"/>
              </a:spcBef>
            </a:pPr>
            <a:r>
              <a:rPr lang="en-US" sz="2400" dirty="0"/>
              <a:t>role failure</a:t>
            </a:r>
            <a:endParaRPr lang="en-US" sz="2400" dirty="0" smtClean="0"/>
          </a:p>
          <a:p>
            <a:pPr>
              <a:spcBef>
                <a:spcPct val="10000"/>
              </a:spcBef>
            </a:pPr>
            <a:r>
              <a:rPr lang="en-US" sz="2400" dirty="0" smtClean="0"/>
              <a:t>social cognition theory</a:t>
            </a:r>
          </a:p>
          <a:p>
            <a:pPr>
              <a:spcBef>
                <a:spcPct val="10000"/>
              </a:spcBef>
            </a:pPr>
            <a:r>
              <a:rPr lang="en-US" sz="2400" dirty="0" smtClean="0"/>
              <a:t>stress</a:t>
            </a:r>
            <a:endParaRPr lang="en-US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2–</a:t>
            </a:r>
            <a:fld id="{48B34CD8-98EC-4408-B4FA-63377B589834}" type="slidenum">
              <a:rPr lang="en-US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40825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5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05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05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05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058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058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058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058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058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058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058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058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058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058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058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058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058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5058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0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058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6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058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70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5058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6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50586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80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6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50586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8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6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50586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6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50586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5859" grpId="0" build="p"/>
      <p:bldP spid="50586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234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Entrepreneurial </a:t>
            </a:r>
            <a:r>
              <a:rPr lang="en-US" dirty="0" smtClean="0"/>
              <a:t>Mind-Set</a:t>
            </a:r>
            <a:endParaRPr lang="en-US" dirty="0"/>
          </a:p>
        </p:txBody>
      </p:sp>
      <p:sp>
        <p:nvSpPr>
          <p:cNvPr id="4792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25000"/>
              </a:spcBef>
            </a:pPr>
            <a:r>
              <a:rPr lang="en-US" dirty="0"/>
              <a:t>Entrepreneurial </a:t>
            </a:r>
            <a:r>
              <a:rPr lang="en-US" dirty="0" smtClean="0"/>
              <a:t>Mind-Set</a:t>
            </a:r>
            <a:endParaRPr lang="en-US" dirty="0"/>
          </a:p>
          <a:p>
            <a:pPr lvl="1">
              <a:spcBef>
                <a:spcPct val="25000"/>
              </a:spcBef>
            </a:pPr>
            <a:r>
              <a:rPr lang="en-US" dirty="0"/>
              <a:t>Describes the most common characteristics associated with successful entrepreneurs as well as the elements associated with the “dark side” of entrepreneurship. </a:t>
            </a:r>
          </a:p>
          <a:p>
            <a:pPr>
              <a:spcBef>
                <a:spcPct val="25000"/>
              </a:spcBef>
            </a:pPr>
            <a:r>
              <a:rPr lang="en-US" dirty="0"/>
              <a:t>Who Are Entrepreneurs?</a:t>
            </a:r>
          </a:p>
          <a:p>
            <a:pPr lvl="1">
              <a:spcBef>
                <a:spcPct val="25000"/>
              </a:spcBef>
            </a:pPr>
            <a:r>
              <a:rPr lang="en-US" dirty="0"/>
              <a:t>Independent individuals, intensely committed and determined to persevere, who work very hard.</a:t>
            </a:r>
          </a:p>
          <a:p>
            <a:pPr lvl="1">
              <a:spcBef>
                <a:spcPct val="25000"/>
              </a:spcBef>
            </a:pPr>
            <a:r>
              <a:rPr lang="en-US" dirty="0"/>
              <a:t>They are confident optimists who strive for integrity.</a:t>
            </a:r>
          </a:p>
          <a:p>
            <a:pPr lvl="1">
              <a:spcBef>
                <a:spcPct val="25000"/>
              </a:spcBef>
            </a:pPr>
            <a:r>
              <a:rPr lang="en-US" dirty="0"/>
              <a:t>They burn with the competitive desire to excel and use failure as a learning tool.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2–</a:t>
            </a:r>
            <a:fld id="{0B05F923-49F6-43EB-A21E-EDA69FF2938C}" type="slidenum">
              <a:rPr lang="en-US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41310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Entrepreneurial Cognition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2–</a:t>
            </a:r>
            <a:fld id="{156F8987-C48D-417D-AE86-78121009D989}" type="slidenum">
              <a:rPr lang="en-US" smtClean="0"/>
              <a:pPr/>
              <a:t>5</a:t>
            </a:fld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437272" y="1676400"/>
            <a:ext cx="2560320" cy="3505200"/>
            <a:chOff x="437272" y="1676400"/>
            <a:chExt cx="2560320" cy="3505200"/>
          </a:xfrm>
        </p:grpSpPr>
        <p:sp>
          <p:nvSpPr>
            <p:cNvPr id="9" name="Freeform 8"/>
            <p:cNvSpPr/>
            <p:nvPr/>
          </p:nvSpPr>
          <p:spPr>
            <a:xfrm>
              <a:off x="459771" y="2621280"/>
              <a:ext cx="2507456" cy="2560320"/>
            </a:xfrm>
            <a:custGeom>
              <a:avLst/>
              <a:gdLst>
                <a:gd name="connsiteX0" fmla="*/ 0 w 2507456"/>
                <a:gd name="connsiteY0" fmla="*/ 0 h 4172399"/>
                <a:gd name="connsiteX1" fmla="*/ 2507456 w 2507456"/>
                <a:gd name="connsiteY1" fmla="*/ 0 h 4172399"/>
                <a:gd name="connsiteX2" fmla="*/ 2507456 w 2507456"/>
                <a:gd name="connsiteY2" fmla="*/ 4172399 h 4172399"/>
                <a:gd name="connsiteX3" fmla="*/ 0 w 2507456"/>
                <a:gd name="connsiteY3" fmla="*/ 4172399 h 4172399"/>
                <a:gd name="connsiteX4" fmla="*/ 0 w 2507456"/>
                <a:gd name="connsiteY4" fmla="*/ 0 h 4172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07456" h="4172399">
                  <a:moveTo>
                    <a:pt x="0" y="0"/>
                  </a:moveTo>
                  <a:lnTo>
                    <a:pt x="2507456" y="0"/>
                  </a:lnTo>
                  <a:lnTo>
                    <a:pt x="2507456" y="4172399"/>
                  </a:lnTo>
                  <a:lnTo>
                    <a:pt x="0" y="41723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9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182880" rIns="91440" bIns="91440" numCol="1" spcCol="1270" anchor="t" anchorCtr="0">
              <a:noAutofit/>
            </a:bodyPr>
            <a:lstStyle/>
            <a:p>
              <a:pPr marL="0" lvl="1" algn="ctr" defTabSz="889000" rtl="0">
                <a:spcBef>
                  <a:spcPts val="600"/>
                </a:spcBef>
                <a:spcAft>
                  <a:spcPts val="0"/>
                </a:spcAft>
              </a:pPr>
              <a:r>
                <a:rPr lang="en-US" sz="1600" kern="1200" dirty="0" smtClean="0">
                  <a:latin typeface="Arial" pitchFamily="34" charset="0"/>
                  <a:cs typeface="Arial" pitchFamily="34" charset="0"/>
                </a:rPr>
                <a:t>The mental functions, processes (thoughts), and states of intelligent humans—attention, remembering, producing and understanding language, solving problems, and making decisions.</a:t>
              </a:r>
              <a:endParaRPr lang="en-US" sz="1600" kern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Freeform 7"/>
            <p:cNvSpPr/>
            <p:nvPr/>
          </p:nvSpPr>
          <p:spPr>
            <a:xfrm>
              <a:off x="437272" y="1676400"/>
              <a:ext cx="2560320" cy="953625"/>
            </a:xfrm>
            <a:custGeom>
              <a:avLst/>
              <a:gdLst>
                <a:gd name="connsiteX0" fmla="*/ 0 w 2507456"/>
                <a:gd name="connsiteY0" fmla="*/ 0 h 722775"/>
                <a:gd name="connsiteX1" fmla="*/ 2507456 w 2507456"/>
                <a:gd name="connsiteY1" fmla="*/ 0 h 722775"/>
                <a:gd name="connsiteX2" fmla="*/ 2507456 w 2507456"/>
                <a:gd name="connsiteY2" fmla="*/ 722775 h 722775"/>
                <a:gd name="connsiteX3" fmla="*/ 0 w 2507456"/>
                <a:gd name="connsiteY3" fmla="*/ 722775 h 722775"/>
                <a:gd name="connsiteX4" fmla="*/ 0 w 2507456"/>
                <a:gd name="connsiteY4" fmla="*/ 0 h 72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07456" h="722775">
                  <a:moveTo>
                    <a:pt x="0" y="0"/>
                  </a:moveTo>
                  <a:lnTo>
                    <a:pt x="2507456" y="0"/>
                  </a:lnTo>
                  <a:lnTo>
                    <a:pt x="2507456" y="722775"/>
                  </a:lnTo>
                  <a:lnTo>
                    <a:pt x="0" y="7227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9CC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8890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Cognition</a:t>
              </a:r>
              <a:endParaRPr lang="en-US" sz="20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295772" y="1676400"/>
            <a:ext cx="2560320" cy="3505200"/>
            <a:chOff x="3295772" y="1676400"/>
            <a:chExt cx="2560320" cy="3505200"/>
          </a:xfrm>
        </p:grpSpPr>
        <p:sp>
          <p:nvSpPr>
            <p:cNvPr id="11" name="Freeform 10"/>
            <p:cNvSpPr/>
            <p:nvPr/>
          </p:nvSpPr>
          <p:spPr>
            <a:xfrm>
              <a:off x="3318271" y="2621280"/>
              <a:ext cx="2507456" cy="2560320"/>
            </a:xfrm>
            <a:custGeom>
              <a:avLst/>
              <a:gdLst>
                <a:gd name="connsiteX0" fmla="*/ 0 w 2507456"/>
                <a:gd name="connsiteY0" fmla="*/ 0 h 4172399"/>
                <a:gd name="connsiteX1" fmla="*/ 2507456 w 2507456"/>
                <a:gd name="connsiteY1" fmla="*/ 0 h 4172399"/>
                <a:gd name="connsiteX2" fmla="*/ 2507456 w 2507456"/>
                <a:gd name="connsiteY2" fmla="*/ 4172399 h 4172399"/>
                <a:gd name="connsiteX3" fmla="*/ 0 w 2507456"/>
                <a:gd name="connsiteY3" fmla="*/ 4172399 h 4172399"/>
                <a:gd name="connsiteX4" fmla="*/ 0 w 2507456"/>
                <a:gd name="connsiteY4" fmla="*/ 0 h 4172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07456" h="4172399">
                  <a:moveTo>
                    <a:pt x="0" y="0"/>
                  </a:moveTo>
                  <a:lnTo>
                    <a:pt x="2507456" y="0"/>
                  </a:lnTo>
                  <a:lnTo>
                    <a:pt x="2507456" y="4172399"/>
                  </a:lnTo>
                  <a:lnTo>
                    <a:pt x="0" y="41723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  <a:alpha val="9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tint val="40000"/>
                <a:alpha val="90000"/>
                <a:hueOff val="5577458"/>
                <a:satOff val="19029"/>
                <a:lumOff val="8139"/>
                <a:alphaOff val="0"/>
              </a:schemeClr>
            </a:lnRef>
            <a:fillRef idx="1">
              <a:schemeClr val="accent4">
                <a:tint val="40000"/>
                <a:alpha val="90000"/>
                <a:hueOff val="5577458"/>
                <a:satOff val="19029"/>
                <a:lumOff val="8139"/>
                <a:alphaOff val="0"/>
              </a:schemeClr>
            </a:fillRef>
            <a:effectRef idx="0">
              <a:schemeClr val="accent4">
                <a:tint val="40000"/>
                <a:alpha val="90000"/>
                <a:hueOff val="5577458"/>
                <a:satOff val="19029"/>
                <a:lumOff val="8139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182880" rIns="91440" bIns="91440" numCol="1" spcCol="1270" anchor="t" anchorCtr="0">
              <a:noAutofit/>
            </a:bodyPr>
            <a:lstStyle/>
            <a:p>
              <a:pPr marL="0" lvl="1" algn="ctr" defTabSz="889000" rtl="0">
                <a:spcBef>
                  <a:spcPts val="600"/>
                </a:spcBef>
                <a:spcAft>
                  <a:spcPts val="0"/>
                </a:spcAft>
              </a:pPr>
              <a:r>
                <a:rPr lang="en-US" sz="1600" kern="1200" dirty="0" smtClean="0">
                  <a:latin typeface="Arial" pitchFamily="34" charset="0"/>
                  <a:cs typeface="Arial" pitchFamily="34" charset="0"/>
                </a:rPr>
                <a:t>Posits that knowledge structures (mental models of cognitions) can be ordered to optimize personal effectiveness within given situations.</a:t>
              </a:r>
              <a:endParaRPr lang="en-US" sz="1600" kern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>
              <a:off x="3295772" y="1676400"/>
              <a:ext cx="2560320" cy="953625"/>
            </a:xfrm>
            <a:custGeom>
              <a:avLst/>
              <a:gdLst>
                <a:gd name="connsiteX0" fmla="*/ 0 w 2507456"/>
                <a:gd name="connsiteY0" fmla="*/ 0 h 722775"/>
                <a:gd name="connsiteX1" fmla="*/ 2507456 w 2507456"/>
                <a:gd name="connsiteY1" fmla="*/ 0 h 722775"/>
                <a:gd name="connsiteX2" fmla="*/ 2507456 w 2507456"/>
                <a:gd name="connsiteY2" fmla="*/ 722775 h 722775"/>
                <a:gd name="connsiteX3" fmla="*/ 0 w 2507456"/>
                <a:gd name="connsiteY3" fmla="*/ 722775 h 722775"/>
                <a:gd name="connsiteX4" fmla="*/ 0 w 2507456"/>
                <a:gd name="connsiteY4" fmla="*/ 0 h 72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07456" h="722775">
                  <a:moveTo>
                    <a:pt x="0" y="0"/>
                  </a:moveTo>
                  <a:lnTo>
                    <a:pt x="2507456" y="0"/>
                  </a:lnTo>
                  <a:lnTo>
                    <a:pt x="2507456" y="722775"/>
                  </a:lnTo>
                  <a:lnTo>
                    <a:pt x="0" y="7227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hemeClr val="accent4">
                <a:hueOff val="5571488"/>
                <a:satOff val="19812"/>
                <a:lumOff val="44804"/>
                <a:alphaOff val="0"/>
              </a:schemeClr>
            </a:fillRef>
            <a:effectRef idx="0">
              <a:schemeClr val="accent4">
                <a:hueOff val="5571488"/>
                <a:satOff val="19812"/>
                <a:lumOff val="4480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8890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Social Cognition Theory</a:t>
              </a:r>
              <a:endParaRPr lang="en-US" sz="20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154272" y="1676400"/>
            <a:ext cx="2560320" cy="3505200"/>
            <a:chOff x="6154272" y="1676400"/>
            <a:chExt cx="2560320" cy="3505200"/>
          </a:xfrm>
        </p:grpSpPr>
        <p:sp>
          <p:nvSpPr>
            <p:cNvPr id="13" name="Freeform 12"/>
            <p:cNvSpPr/>
            <p:nvPr/>
          </p:nvSpPr>
          <p:spPr>
            <a:xfrm>
              <a:off x="6176771" y="2621280"/>
              <a:ext cx="2507456" cy="2560320"/>
            </a:xfrm>
            <a:custGeom>
              <a:avLst/>
              <a:gdLst>
                <a:gd name="connsiteX0" fmla="*/ 0 w 2507456"/>
                <a:gd name="connsiteY0" fmla="*/ 0 h 4172399"/>
                <a:gd name="connsiteX1" fmla="*/ 2507456 w 2507456"/>
                <a:gd name="connsiteY1" fmla="*/ 0 h 4172399"/>
                <a:gd name="connsiteX2" fmla="*/ 2507456 w 2507456"/>
                <a:gd name="connsiteY2" fmla="*/ 4172399 h 4172399"/>
                <a:gd name="connsiteX3" fmla="*/ 0 w 2507456"/>
                <a:gd name="connsiteY3" fmla="*/ 4172399 h 4172399"/>
                <a:gd name="connsiteX4" fmla="*/ 0 w 2507456"/>
                <a:gd name="connsiteY4" fmla="*/ 0 h 4172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07456" h="4172399">
                  <a:moveTo>
                    <a:pt x="0" y="0"/>
                  </a:moveTo>
                  <a:lnTo>
                    <a:pt x="2507456" y="0"/>
                  </a:lnTo>
                  <a:lnTo>
                    <a:pt x="2507456" y="4172399"/>
                  </a:lnTo>
                  <a:lnTo>
                    <a:pt x="0" y="4172399"/>
                  </a:lnTo>
                  <a:lnTo>
                    <a:pt x="0" y="0"/>
                  </a:lnTo>
                  <a:close/>
                </a:path>
              </a:pathLst>
            </a:cu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tint val="40000"/>
                <a:alpha val="90000"/>
                <a:hueOff val="11154917"/>
                <a:satOff val="38059"/>
                <a:lumOff val="16277"/>
                <a:alphaOff val="0"/>
              </a:schemeClr>
            </a:lnRef>
            <a:fillRef idx="1">
              <a:schemeClr val="accent4">
                <a:tint val="40000"/>
                <a:alpha val="90000"/>
                <a:hueOff val="11154917"/>
                <a:satOff val="38059"/>
                <a:lumOff val="16277"/>
                <a:alphaOff val="0"/>
              </a:schemeClr>
            </a:fillRef>
            <a:effectRef idx="0">
              <a:schemeClr val="accent4">
                <a:tint val="40000"/>
                <a:alpha val="90000"/>
                <a:hueOff val="11154917"/>
                <a:satOff val="38059"/>
                <a:lumOff val="16277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182880" rIns="91440" bIns="91440" numCol="1" spcCol="1270" anchor="t" anchorCtr="0">
              <a:noAutofit/>
            </a:bodyPr>
            <a:lstStyle/>
            <a:p>
              <a:pPr marL="0" lvl="1" algn="ctr" defTabSz="889000" rtl="0">
                <a:spcBef>
                  <a:spcPts val="600"/>
                </a:spcBef>
                <a:spcAft>
                  <a:spcPts val="0"/>
                </a:spcAft>
              </a:pPr>
              <a:r>
                <a:rPr lang="en-US" sz="1600" kern="1200" dirty="0" smtClean="0">
                  <a:latin typeface="Arial" pitchFamily="34" charset="0"/>
                  <a:cs typeface="Arial" pitchFamily="34" charset="0"/>
                </a:rPr>
                <a:t>The knowledge structures that people use to make assessments, judgments, or decisions involving  opportunity evaluation, venture creation, and growth.</a:t>
              </a:r>
              <a:endParaRPr lang="en-US" sz="1600" kern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>
              <a:off x="6154272" y="1676400"/>
              <a:ext cx="2560320" cy="953625"/>
            </a:xfrm>
            <a:custGeom>
              <a:avLst/>
              <a:gdLst>
                <a:gd name="connsiteX0" fmla="*/ 0 w 2507456"/>
                <a:gd name="connsiteY0" fmla="*/ 0 h 722775"/>
                <a:gd name="connsiteX1" fmla="*/ 2507456 w 2507456"/>
                <a:gd name="connsiteY1" fmla="*/ 0 h 722775"/>
                <a:gd name="connsiteX2" fmla="*/ 2507456 w 2507456"/>
                <a:gd name="connsiteY2" fmla="*/ 722775 h 722775"/>
                <a:gd name="connsiteX3" fmla="*/ 0 w 2507456"/>
                <a:gd name="connsiteY3" fmla="*/ 722775 h 722775"/>
                <a:gd name="connsiteX4" fmla="*/ 0 w 2507456"/>
                <a:gd name="connsiteY4" fmla="*/ 0 h 72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07456" h="722775">
                  <a:moveTo>
                    <a:pt x="0" y="0"/>
                  </a:moveTo>
                  <a:lnTo>
                    <a:pt x="2507456" y="0"/>
                  </a:lnTo>
                  <a:lnTo>
                    <a:pt x="2507456" y="722775"/>
                  </a:lnTo>
                  <a:lnTo>
                    <a:pt x="0" y="7227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8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hueOff val="11142976"/>
                <a:satOff val="39624"/>
                <a:lumOff val="8960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8890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kern="120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Entrepreneurial Cognition</a:t>
              </a:r>
              <a:endParaRPr lang="en-US" sz="2000" b="1" kern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192805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Metacognitive Perspective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Cognitive Adaptability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ability to be dynamic, flexible, and self-regulating in one’s cognitions </a:t>
            </a:r>
            <a:r>
              <a:rPr lang="en-US" dirty="0" smtClean="0"/>
              <a:t>given dynamic </a:t>
            </a:r>
            <a:r>
              <a:rPr lang="en-US" dirty="0"/>
              <a:t>and uncertain task environments</a:t>
            </a:r>
            <a:r>
              <a:rPr lang="en-US" dirty="0" smtClean="0"/>
              <a:t>.</a:t>
            </a:r>
          </a:p>
          <a:p>
            <a:r>
              <a:rPr lang="en-US" dirty="0" smtClean="0"/>
              <a:t>Metacognitive Model</a:t>
            </a:r>
          </a:p>
          <a:p>
            <a:pPr lvl="1"/>
            <a:r>
              <a:rPr lang="en-US" dirty="0" smtClean="0"/>
              <a:t>Describes the </a:t>
            </a:r>
            <a:r>
              <a:rPr lang="en-US" dirty="0"/>
              <a:t>higher-order cognitive </a:t>
            </a:r>
            <a:r>
              <a:rPr lang="en-US" dirty="0" smtClean="0"/>
              <a:t>process that results </a:t>
            </a:r>
            <a:r>
              <a:rPr lang="en-US" dirty="0"/>
              <a:t>in the entrepreneur framing </a:t>
            </a:r>
            <a:r>
              <a:rPr lang="en-US" dirty="0" smtClean="0"/>
              <a:t>a </a:t>
            </a:r>
            <a:r>
              <a:rPr lang="en-US" dirty="0"/>
              <a:t>task effectually, and thus why and </a:t>
            </a:r>
            <a:r>
              <a:rPr lang="en-US" dirty="0" smtClean="0"/>
              <a:t>how a particular </a:t>
            </a:r>
            <a:r>
              <a:rPr lang="en-US" dirty="0"/>
              <a:t>strategy was included in a set of alternative responses to the decision </a:t>
            </a:r>
            <a:r>
              <a:rPr lang="en-US" dirty="0" smtClean="0"/>
              <a:t>task (</a:t>
            </a:r>
            <a:r>
              <a:rPr lang="en-US" dirty="0"/>
              <a:t>metacognition).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2–</a:t>
            </a:r>
            <a:fld id="{156F8987-C48D-417D-AE86-78121009D989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72034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939" name="Rectangle 11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Sources of Research on Entrepreneurs</a:t>
            </a:r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12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2–</a:t>
            </a:r>
            <a:fld id="{FC4205F9-6D86-4EA0-9975-49A1779F767F}" type="slidenum">
              <a:rPr lang="en-US"/>
              <a:pPr/>
              <a:t>7</a:t>
            </a:fld>
            <a:endParaRPr lang="en-US" dirty="0"/>
          </a:p>
        </p:txBody>
      </p:sp>
      <p:grpSp>
        <p:nvGrpSpPr>
          <p:cNvPr id="508931" name="Group 3"/>
          <p:cNvGrpSpPr>
            <a:grpSpLocks/>
          </p:cNvGrpSpPr>
          <p:nvPr/>
        </p:nvGrpSpPr>
        <p:grpSpPr bwMode="auto">
          <a:xfrm>
            <a:off x="573088" y="1676400"/>
            <a:ext cx="8045450" cy="4327525"/>
            <a:chOff x="361" y="893"/>
            <a:chExt cx="5068" cy="2937"/>
          </a:xfrm>
        </p:grpSpPr>
        <p:sp>
          <p:nvSpPr>
            <p:cNvPr id="508932" name="Oval 4" descr="Blue03"/>
            <p:cNvSpPr>
              <a:spLocks noChangeArrowheads="1"/>
            </p:cNvSpPr>
            <p:nvPr/>
          </p:nvSpPr>
          <p:spPr bwMode="blackWhite">
            <a:xfrm>
              <a:off x="1882" y="2621"/>
              <a:ext cx="2188" cy="1209"/>
            </a:xfrm>
            <a:prstGeom prst="ellipse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 w="3175" algn="ctr">
              <a:solidFill>
                <a:srgbClr val="C0C0C0"/>
              </a:solidFill>
              <a:round/>
              <a:headEnd/>
              <a:tailEnd/>
            </a:ln>
            <a:effectLst>
              <a:outerShdw blurRad="762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 anchorCtr="1"/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2400" b="1" dirty="0"/>
                <a:t>The Entrepreneurial Mindset</a:t>
              </a:r>
            </a:p>
          </p:txBody>
        </p:sp>
        <p:cxnSp>
          <p:nvCxnSpPr>
            <p:cNvPr id="508933" name="AutoShape 5"/>
            <p:cNvCxnSpPr>
              <a:cxnSpLocks noChangeShapeType="1"/>
              <a:stCxn id="508938" idx="0"/>
              <a:endCxn id="508932" idx="1"/>
            </p:cNvCxnSpPr>
            <p:nvPr/>
          </p:nvCxnSpPr>
          <p:spPr bwMode="auto">
            <a:xfrm>
              <a:off x="1159" y="893"/>
              <a:ext cx="1043" cy="1905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508934" name="AutoShape 6"/>
            <p:cNvCxnSpPr>
              <a:cxnSpLocks noChangeShapeType="1"/>
              <a:stCxn id="508937" idx="0"/>
              <a:endCxn id="508932" idx="0"/>
            </p:cNvCxnSpPr>
            <p:nvPr/>
          </p:nvCxnSpPr>
          <p:spPr bwMode="auto">
            <a:xfrm>
              <a:off x="2972" y="893"/>
              <a:ext cx="4" cy="1728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508935" name="AutoShape 7"/>
            <p:cNvCxnSpPr>
              <a:cxnSpLocks noChangeShapeType="1"/>
              <a:stCxn id="508936" idx="0"/>
              <a:endCxn id="508932" idx="7"/>
            </p:cNvCxnSpPr>
            <p:nvPr/>
          </p:nvCxnSpPr>
          <p:spPr bwMode="auto">
            <a:xfrm flipH="1">
              <a:off x="3750" y="893"/>
              <a:ext cx="959" cy="1905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508936" name="Rectangle 8" descr="Bluegray02"/>
            <p:cNvSpPr>
              <a:spLocks noChangeArrowheads="1"/>
            </p:cNvSpPr>
            <p:nvPr/>
          </p:nvSpPr>
          <p:spPr bwMode="blackWhite">
            <a:xfrm>
              <a:off x="3989" y="893"/>
              <a:ext cx="1440" cy="1027"/>
            </a:xfrm>
            <a:prstGeom prst="rect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 w="3175">
              <a:solidFill>
                <a:schemeClr val="bg2"/>
              </a:solidFill>
              <a:miter lim="800000"/>
              <a:headEnd/>
              <a:tailEnd/>
            </a:ln>
            <a:effectLst>
              <a:outerShdw blurRad="762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 anchorCtr="1"/>
            <a:lstStyle/>
            <a:p>
              <a:pPr algn="ctr" eaLnBrk="0" hangingPunct="0"/>
              <a:r>
                <a:rPr lang="en-US" sz="2000" b="1" dirty="0"/>
                <a:t>Speeches, Seminars and Presentations</a:t>
              </a:r>
              <a:endParaRPr lang="en-US" sz="1600" b="1" dirty="0"/>
            </a:p>
          </p:txBody>
        </p:sp>
        <p:sp>
          <p:nvSpPr>
            <p:cNvPr id="508937" name="Rectangle 9" descr="Blue04"/>
            <p:cNvSpPr>
              <a:spLocks noChangeArrowheads="1"/>
            </p:cNvSpPr>
            <p:nvPr/>
          </p:nvSpPr>
          <p:spPr bwMode="blackWhite">
            <a:xfrm>
              <a:off x="2159" y="893"/>
              <a:ext cx="1626" cy="1027"/>
            </a:xfrm>
            <a:prstGeom prst="rect">
              <a:avLst/>
            </a:prstGeom>
            <a:solidFill>
              <a:schemeClr val="accent1">
                <a:lumMod val="90000"/>
              </a:schemeClr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 anchorCtr="1"/>
            <a:lstStyle/>
            <a:p>
              <a:pPr algn="ctr" eaLnBrk="0" hangingPunct="0"/>
              <a:r>
                <a:rPr lang="en-US" sz="2000" b="1" dirty="0">
                  <a:solidFill>
                    <a:schemeClr val="bg1"/>
                  </a:solidFill>
                </a:rPr>
                <a:t>Direct </a:t>
              </a:r>
              <a:br>
                <a:rPr lang="en-US" sz="2000" b="1" dirty="0">
                  <a:solidFill>
                    <a:schemeClr val="bg1"/>
                  </a:solidFill>
                </a:rPr>
              </a:br>
              <a:r>
                <a:rPr lang="en-US" sz="2000" b="1" dirty="0">
                  <a:solidFill>
                    <a:schemeClr val="bg1"/>
                  </a:solidFill>
                </a:rPr>
                <a:t>Observation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508938" name="Rectangle 10" descr="Blue03"/>
            <p:cNvSpPr>
              <a:spLocks noChangeArrowheads="1"/>
            </p:cNvSpPr>
            <p:nvPr/>
          </p:nvSpPr>
          <p:spPr bwMode="blackWhite">
            <a:xfrm>
              <a:off x="361" y="893"/>
              <a:ext cx="1595" cy="1027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 w="3175">
              <a:solidFill>
                <a:srgbClr val="C0C0C0"/>
              </a:solidFill>
              <a:miter lim="800000"/>
              <a:headEnd/>
              <a:tailEnd/>
            </a:ln>
            <a:effectLst>
              <a:outerShdw blurRad="762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 anchorCtr="1"/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2000" b="1" dirty="0"/>
                <a:t>Research and Popular </a:t>
              </a:r>
              <a:r>
                <a:rPr lang="en-US" sz="2000" b="1" dirty="0" smtClean="0"/>
                <a:t>Publications</a:t>
              </a:r>
              <a:endParaRPr lang="en-US" sz="1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20636430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08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82" name="Rectangle 2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309082"/>
            <a:ext cx="9136063" cy="723275"/>
          </a:xfrm>
        </p:spPr>
        <p:txBody>
          <a:bodyPr/>
          <a:lstStyle/>
          <a:p>
            <a:pPr marL="233363"/>
            <a:r>
              <a:rPr lang="en-US" dirty="0"/>
              <a:t>Sources of Research on Entrepreneurs (cont’d)</a:t>
            </a:r>
          </a:p>
        </p:txBody>
      </p:sp>
      <p:sp>
        <p:nvSpPr>
          <p:cNvPr id="48128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>
              <a:spcBef>
                <a:spcPct val="35000"/>
              </a:spcBef>
            </a:pPr>
            <a:r>
              <a:rPr lang="en-US" sz="2400" dirty="0"/>
              <a:t>Publications</a:t>
            </a:r>
          </a:p>
          <a:p>
            <a:pPr lvl="1">
              <a:spcBef>
                <a:spcPct val="35000"/>
              </a:spcBef>
            </a:pPr>
            <a:r>
              <a:rPr lang="en-US" sz="1800" dirty="0"/>
              <a:t>Technical and professional journals</a:t>
            </a:r>
          </a:p>
          <a:p>
            <a:pPr lvl="1">
              <a:spcBef>
                <a:spcPct val="35000"/>
              </a:spcBef>
            </a:pPr>
            <a:r>
              <a:rPr lang="en-US" sz="1800" dirty="0"/>
              <a:t>Textbooks on entrepreneurship</a:t>
            </a:r>
          </a:p>
          <a:p>
            <a:pPr lvl="1">
              <a:spcBef>
                <a:spcPct val="35000"/>
              </a:spcBef>
            </a:pPr>
            <a:r>
              <a:rPr lang="en-US" sz="1800" dirty="0"/>
              <a:t>Books about entrepreneurship</a:t>
            </a:r>
          </a:p>
          <a:p>
            <a:pPr lvl="1">
              <a:spcBef>
                <a:spcPct val="35000"/>
              </a:spcBef>
            </a:pPr>
            <a:r>
              <a:rPr lang="en-US" sz="1800" dirty="0"/>
              <a:t>Biographies or autobiographies of entrepreneurs</a:t>
            </a:r>
          </a:p>
          <a:p>
            <a:pPr lvl="1">
              <a:spcBef>
                <a:spcPct val="35000"/>
              </a:spcBef>
            </a:pPr>
            <a:r>
              <a:rPr lang="en-US" sz="1800" dirty="0"/>
              <a:t>Compendiums about entrepreneurs</a:t>
            </a:r>
          </a:p>
          <a:p>
            <a:pPr lvl="1">
              <a:spcBef>
                <a:spcPct val="35000"/>
              </a:spcBef>
            </a:pPr>
            <a:r>
              <a:rPr lang="en-US" sz="1800" dirty="0"/>
              <a:t>News periodicals</a:t>
            </a:r>
          </a:p>
          <a:p>
            <a:pPr lvl="1">
              <a:spcBef>
                <a:spcPct val="35000"/>
              </a:spcBef>
            </a:pPr>
            <a:r>
              <a:rPr lang="en-US" sz="1800" dirty="0"/>
              <a:t>Venture periodicals</a:t>
            </a:r>
          </a:p>
          <a:p>
            <a:pPr lvl="1">
              <a:spcBef>
                <a:spcPct val="35000"/>
              </a:spcBef>
            </a:pPr>
            <a:r>
              <a:rPr lang="en-US" sz="1800" dirty="0"/>
              <a:t>Newsletters</a:t>
            </a:r>
          </a:p>
          <a:p>
            <a:pPr lvl="1">
              <a:spcBef>
                <a:spcPct val="35000"/>
              </a:spcBef>
            </a:pPr>
            <a:r>
              <a:rPr lang="en-US" sz="1800" dirty="0"/>
              <a:t>Proceedings of conferences</a:t>
            </a:r>
          </a:p>
          <a:p>
            <a:pPr lvl="1">
              <a:spcBef>
                <a:spcPct val="35000"/>
              </a:spcBef>
            </a:pPr>
            <a:r>
              <a:rPr lang="en-US" sz="1800" dirty="0"/>
              <a:t>The Internet</a:t>
            </a:r>
          </a:p>
        </p:txBody>
      </p:sp>
      <p:sp>
        <p:nvSpPr>
          <p:cNvPr id="481284" name="Rectangle 4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400" dirty="0"/>
              <a:t>Direct Observation of Practicing Entrepreneurs</a:t>
            </a:r>
          </a:p>
          <a:p>
            <a:pPr lvl="1"/>
            <a:r>
              <a:rPr lang="en-US" sz="2000" dirty="0"/>
              <a:t>Interviews</a:t>
            </a:r>
          </a:p>
          <a:p>
            <a:pPr lvl="1"/>
            <a:r>
              <a:rPr lang="en-US" sz="2000" dirty="0"/>
              <a:t>Surveys</a:t>
            </a:r>
          </a:p>
          <a:p>
            <a:pPr lvl="1"/>
            <a:r>
              <a:rPr lang="en-US" sz="2000" dirty="0"/>
              <a:t>Case studies</a:t>
            </a:r>
          </a:p>
          <a:p>
            <a:r>
              <a:rPr lang="en-US" sz="2400" dirty="0"/>
              <a:t>Speeches, Seminars, and Presentations by Practicing </a:t>
            </a:r>
            <a:r>
              <a:rPr lang="en-US" sz="2400" dirty="0" smtClean="0"/>
              <a:t>Entrepreneurs</a:t>
            </a:r>
            <a:endParaRPr lang="en-US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2–</a:t>
            </a:r>
            <a:fld id="{77F23D1F-62BB-4148-83FC-8E79A4FC60D3}" type="slidenum">
              <a:rPr lang="en-US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5326528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81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81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81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481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481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81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481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4812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4812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4812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4812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withGroup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4812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withGroup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4812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withGroup">
                            <p:stCondLst>
                              <p:cond delay="13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4812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withGroup">
                            <p:stCondLst>
                              <p:cond delay="14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4812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withGroup">
                            <p:stCondLst>
                              <p:cond delay="15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4812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283" grpId="0" build="p"/>
      <p:bldP spid="48128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330" name="Rectangle 2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309082"/>
            <a:ext cx="9144000" cy="723275"/>
          </a:xfrm>
        </p:spPr>
        <p:txBody>
          <a:bodyPr/>
          <a:lstStyle/>
          <a:p>
            <a:pPr marL="0" algn="ctr"/>
            <a:r>
              <a:rPr lang="en-US" dirty="0"/>
              <a:t>Characteristics </a:t>
            </a:r>
            <a:r>
              <a:rPr lang="en-US" dirty="0" smtClean="0"/>
              <a:t>of the Entrepreneurial Mind-Set</a:t>
            </a:r>
            <a:endParaRPr lang="en-US" dirty="0"/>
          </a:p>
        </p:txBody>
      </p:sp>
      <p:sp>
        <p:nvSpPr>
          <p:cNvPr id="48333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47674" y="1219200"/>
            <a:ext cx="4429126" cy="5105400"/>
          </a:xfrm>
        </p:spPr>
        <p:txBody>
          <a:bodyPr/>
          <a:lstStyle/>
          <a:p>
            <a:pPr>
              <a:spcBef>
                <a:spcPct val="30000"/>
              </a:spcBef>
            </a:pPr>
            <a:r>
              <a:rPr lang="en-US" sz="2400" dirty="0" smtClean="0"/>
              <a:t>Determination </a:t>
            </a:r>
            <a:r>
              <a:rPr lang="en-US" sz="2400" dirty="0"/>
              <a:t>and perseverance</a:t>
            </a:r>
          </a:p>
          <a:p>
            <a:pPr>
              <a:spcBef>
                <a:spcPct val="30000"/>
              </a:spcBef>
            </a:pPr>
            <a:r>
              <a:rPr lang="en-US" sz="2400" dirty="0"/>
              <a:t>Drive to achieve</a:t>
            </a:r>
          </a:p>
          <a:p>
            <a:pPr>
              <a:spcBef>
                <a:spcPct val="30000"/>
              </a:spcBef>
            </a:pPr>
            <a:r>
              <a:rPr lang="en-US" sz="2400" dirty="0"/>
              <a:t>Opportunity orientation</a:t>
            </a:r>
          </a:p>
          <a:p>
            <a:pPr>
              <a:spcBef>
                <a:spcPct val="30000"/>
              </a:spcBef>
            </a:pPr>
            <a:r>
              <a:rPr lang="en-US" sz="2400" dirty="0"/>
              <a:t>Initiative and responsibility</a:t>
            </a:r>
          </a:p>
          <a:p>
            <a:pPr>
              <a:spcBef>
                <a:spcPct val="30000"/>
              </a:spcBef>
            </a:pPr>
            <a:r>
              <a:rPr lang="en-US" sz="2400" dirty="0"/>
              <a:t>Persistent problem solving</a:t>
            </a:r>
          </a:p>
          <a:p>
            <a:pPr>
              <a:spcBef>
                <a:spcPct val="30000"/>
              </a:spcBef>
            </a:pPr>
            <a:r>
              <a:rPr lang="en-US" sz="2400" dirty="0"/>
              <a:t>Seeking feedback</a:t>
            </a:r>
          </a:p>
          <a:p>
            <a:pPr>
              <a:spcBef>
                <a:spcPct val="30000"/>
              </a:spcBef>
            </a:pPr>
            <a:r>
              <a:rPr lang="en-US" sz="2400" dirty="0"/>
              <a:t>Internal locus of control</a:t>
            </a:r>
          </a:p>
          <a:p>
            <a:pPr>
              <a:spcBef>
                <a:spcPct val="30000"/>
              </a:spcBef>
            </a:pPr>
            <a:r>
              <a:rPr lang="en-US" sz="2400" dirty="0"/>
              <a:t>Tolerance for ambiguity</a:t>
            </a:r>
          </a:p>
        </p:txBody>
      </p:sp>
      <p:sp>
        <p:nvSpPr>
          <p:cNvPr id="483332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952999" y="1219200"/>
            <a:ext cx="3724275" cy="5105400"/>
          </a:xfrm>
        </p:spPr>
        <p:txBody>
          <a:bodyPr/>
          <a:lstStyle/>
          <a:p>
            <a:pPr>
              <a:spcBef>
                <a:spcPct val="30000"/>
              </a:spcBef>
            </a:pPr>
            <a:r>
              <a:rPr lang="en-US" sz="2400" dirty="0" smtClean="0"/>
              <a:t>Calculated </a:t>
            </a:r>
            <a:r>
              <a:rPr lang="en-US" sz="2400" dirty="0"/>
              <a:t>risk taking</a:t>
            </a:r>
          </a:p>
          <a:p>
            <a:pPr>
              <a:spcBef>
                <a:spcPct val="30000"/>
              </a:spcBef>
            </a:pPr>
            <a:r>
              <a:rPr lang="en-US" sz="2400" dirty="0" smtClean="0"/>
              <a:t>High </a:t>
            </a:r>
            <a:r>
              <a:rPr lang="en-US" sz="2400" dirty="0"/>
              <a:t>energy level</a:t>
            </a:r>
          </a:p>
          <a:p>
            <a:pPr>
              <a:spcBef>
                <a:spcPct val="30000"/>
              </a:spcBef>
            </a:pPr>
            <a:r>
              <a:rPr lang="en-US" sz="2400" dirty="0"/>
              <a:t>Creativity and </a:t>
            </a:r>
            <a:r>
              <a:rPr lang="en-US" sz="2400" dirty="0" smtClean="0"/>
              <a:t>innovativeness</a:t>
            </a:r>
            <a:endParaRPr lang="en-US" sz="2400" dirty="0"/>
          </a:p>
          <a:p>
            <a:pPr>
              <a:spcBef>
                <a:spcPct val="30000"/>
              </a:spcBef>
            </a:pPr>
            <a:r>
              <a:rPr lang="en-US" sz="2400" dirty="0"/>
              <a:t>Vision</a:t>
            </a:r>
          </a:p>
          <a:p>
            <a:pPr>
              <a:spcBef>
                <a:spcPct val="30000"/>
              </a:spcBef>
            </a:pPr>
            <a:r>
              <a:rPr lang="en-US" sz="2400" dirty="0" smtClean="0"/>
              <a:t>Passion</a:t>
            </a:r>
          </a:p>
          <a:p>
            <a:pPr>
              <a:spcBef>
                <a:spcPct val="30000"/>
              </a:spcBef>
            </a:pPr>
            <a:r>
              <a:rPr lang="en-US" sz="2400" dirty="0" smtClean="0"/>
              <a:t>Independence</a:t>
            </a:r>
            <a:endParaRPr lang="en-US" sz="2400" dirty="0"/>
          </a:p>
          <a:p>
            <a:pPr>
              <a:spcBef>
                <a:spcPct val="30000"/>
              </a:spcBef>
            </a:pPr>
            <a:r>
              <a:rPr lang="en-US" sz="2400" dirty="0"/>
              <a:t>Team </a:t>
            </a:r>
            <a:r>
              <a:rPr lang="en-US" sz="2400" dirty="0" smtClean="0"/>
              <a:t>building</a:t>
            </a:r>
            <a:endParaRPr lang="en-US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2–</a:t>
            </a:r>
            <a:fld id="{1BB85E9C-78F6-4A6B-ADD3-97754EF8AB59}" type="slidenum">
              <a:rPr lang="en-US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29213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83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83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83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483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483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833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4833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4833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483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4833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4833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4833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4833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4833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4833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3331" grpId="0" build="p"/>
      <p:bldP spid="483332" grpId="0" build="p"/>
    </p:bldLst>
  </p:timing>
</p:sld>
</file>

<file path=ppt/theme/theme1.xml><?xml version="1.0" encoding="utf-8"?>
<a:theme xmlns:a="http://schemas.openxmlformats.org/drawingml/2006/main" name="Kuratko10e_PPT">
  <a:themeElements>
    <a:clrScheme name="Entrepreneurship 8e.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ntrepreneurship 8e.">
      <a:majorFont>
        <a:latin typeface="Tahom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ntrepreneurship 8e.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Kuratko10e_PPT</Template>
  <TotalTime>815</TotalTime>
  <Words>2622</Words>
  <Application>Microsoft Office PowerPoint</Application>
  <PresentationFormat>On-screen Show (4:3)</PresentationFormat>
  <Paragraphs>385</Paragraphs>
  <Slides>36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Kuratko10e_PPT</vt:lpstr>
      <vt:lpstr>The Entrepreneurial Mind-Set in Individuals: Cognition and Ethics</vt:lpstr>
      <vt:lpstr>Learning Objectives</vt:lpstr>
      <vt:lpstr>Learning Objectives (cont’d)</vt:lpstr>
      <vt:lpstr>The Entrepreneurial Mind-Set</vt:lpstr>
      <vt:lpstr>Entrepreneurial Cognition</vt:lpstr>
      <vt:lpstr>Metacognitive Perspective</vt:lpstr>
      <vt:lpstr>Sources of Research on Entrepreneurs</vt:lpstr>
      <vt:lpstr>Sources of Research on Entrepreneurs (cont’d)</vt:lpstr>
      <vt:lpstr>Characteristics of the Entrepreneurial Mind-Set</vt:lpstr>
      <vt:lpstr>Outline of the Entrepreneurial Organization</vt:lpstr>
      <vt:lpstr> 2.1 Characteristics Often Attributed to Entrepreneurs </vt:lpstr>
      <vt:lpstr>Entrepreneurship Theory</vt:lpstr>
      <vt:lpstr>Dealing with Failure:  The Grief Recovery Process</vt:lpstr>
      <vt:lpstr>The Entrepreneurial Experience</vt:lpstr>
      <vt:lpstr>The Dark Side of Entrepreneurship</vt:lpstr>
      <vt:lpstr> 2.1 Typology of Entrepreneurial Styles </vt:lpstr>
      <vt:lpstr> Entrepreneurs: Type A Personalities </vt:lpstr>
      <vt:lpstr>Stress and the Entrepreneur</vt:lpstr>
      <vt:lpstr>Dealing with Stress</vt:lpstr>
      <vt:lpstr>The Entrepreneurial Ego</vt:lpstr>
      <vt:lpstr>Entrepreneurial Ethics</vt:lpstr>
      <vt:lpstr> 2.2 Classifying Decisions Using a Conceptual Framework</vt:lpstr>
      <vt:lpstr>Entrepreneurial Ethics (cont’d)</vt:lpstr>
      <vt:lpstr>PowerPoint Presentation</vt:lpstr>
      <vt:lpstr> 2.3 Overlap Between Moral Standards and Legal Requirements</vt:lpstr>
      <vt:lpstr>Reasons for Unethical Behaviors Occur</vt:lpstr>
      <vt:lpstr>Entrepreneurial Ethics (cont’d)</vt:lpstr>
      <vt:lpstr>Entrepreneurial Ethics (cont’d)</vt:lpstr>
      <vt:lpstr>Establishing a Strategy for an Ethical Venture</vt:lpstr>
      <vt:lpstr>“Always Do the Right Thing”</vt:lpstr>
      <vt:lpstr>Ethical Responsibility</vt:lpstr>
      <vt:lpstr>Ethical Considerations of  Corporate Entrepreneurs</vt:lpstr>
      <vt:lpstr> 2.4 Ethical Challenges for Corporate Entrepreneurship</vt:lpstr>
      <vt:lpstr>Ethical Leadership by Entrepreneurs</vt:lpstr>
      <vt:lpstr>Entrepreneurial Motivation</vt:lpstr>
      <vt:lpstr>Key Terms and Concepts</vt:lpstr>
    </vt:vector>
  </TitlesOfParts>
  <Manager>Judy O’Neill</Manager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Chapter 1</dc:subject>
  <dc:creator>Juli's Computer</dc:creator>
  <cp:lastModifiedBy>Juli's Computer</cp:lastModifiedBy>
  <cp:revision>18</cp:revision>
  <dcterms:created xsi:type="dcterms:W3CDTF">2015-09-29T14:57:47Z</dcterms:created>
  <dcterms:modified xsi:type="dcterms:W3CDTF">2015-10-26T14:18:54Z</dcterms:modified>
</cp:coreProperties>
</file>